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335D8-F01F-452D-9717-CFC7589162E5}" v="19" dt="2022-11-06T16:58:01.506"/>
    <p1510:client id="{319C84B3-44A0-49A7-B60D-AFBBD4148E84}" v="1693" dt="2022-11-05T12:02:18.999"/>
    <p1510:client id="{4894B5AB-FD6A-49CA-998B-8F9B63E42F70}" v="222" dt="2022-11-05T10:15:54.69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06/11/2022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06/11/2022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06/11/2022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06/11/2022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06/11/2022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06/11/2022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06/11/2022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06/11/2022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06/11/2022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06/11/2022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06/11/2022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06/11/2022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logdelfotografo.com/apertura-diafragma/" TargetMode="External"/><Relationship Id="rId7" Type="http://schemas.openxmlformats.org/officeDocument/2006/relationships/hyperlink" Target="https://todo-fotografia.com/tecnica/la-sensibilidad-iso/" TargetMode="External"/><Relationship Id="rId2" Type="http://schemas.openxmlformats.org/officeDocument/2006/relationships/hyperlink" Target="https://capturetheatlas.com/es/enfoque-en-fotografia/" TargetMode="External"/><Relationship Id="rId1" Type="http://schemas.openxmlformats.org/officeDocument/2006/relationships/slideLayout" Target="../slideLayouts/slideLayout2.xml"/><Relationship Id="rId6" Type="http://schemas.openxmlformats.org/officeDocument/2006/relationships/hyperlink" Target="https://sietefotografos.com/tutoriales-de-fotografia/fotografia-para-principiantes/que-son-los-modos-de-medicion-de-la-luz-en-fotografia-y-como-usarlos/?v=04c19fa1e772" TargetMode="External"/><Relationship Id="rId5" Type="http://schemas.openxmlformats.org/officeDocument/2006/relationships/hyperlink" Target="https://www.dzoom.org.es/el-balance-de-blancos/" TargetMode="External"/><Relationship Id="rId4" Type="http://schemas.openxmlformats.org/officeDocument/2006/relationships/hyperlink" Target="https://capturetheatlas.com/es/que-es-la-velocidad-de-obturacion-en-fotografi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ssuu.com/daguerreobase/docs/booklet_esp_fin" TargetMode="External"/><Relationship Id="rId2" Type="http://schemas.openxmlformats.org/officeDocument/2006/relationships/hyperlink" Target="https://www.lavanguardia.com/vida/junior-report/20180411/442459480247/historia-fotografia-camara-kodak-polaroid-digital-daguerrotipo.html"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fotonostra.com/glosario/paralaje.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5" descr="Primer plano de un objetivo de cámara">
            <a:extLst>
              <a:ext uri="{FF2B5EF4-FFF2-40B4-BE49-F238E27FC236}">
                <a16:creationId xmlns:a16="http://schemas.microsoft.com/office/drawing/2014/main" id="{B2367A26-5BE1-7DEF-446A-F1F342D9DB5C}"/>
              </a:ext>
            </a:extLst>
          </p:cNvPr>
          <p:cNvPicPr>
            <a:picLocks noChangeAspect="1"/>
          </p:cNvPicPr>
          <p:nvPr/>
        </p:nvPicPr>
        <p:blipFill rotWithShape="1">
          <a:blip r:embed="rId2"/>
          <a:srcRect l="21837" t="7843" r="16425"/>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p:cNvSpPr>
            <a:spLocks noGrp="1"/>
          </p:cNvSpPr>
          <p:nvPr>
            <p:ph type="ctrTitle"/>
          </p:nvPr>
        </p:nvSpPr>
        <p:spPr>
          <a:xfrm>
            <a:off x="477981" y="1122363"/>
            <a:ext cx="4023360" cy="3204134"/>
          </a:xfrm>
        </p:spPr>
        <p:txBody>
          <a:bodyPr anchor="b">
            <a:normAutofit/>
          </a:bodyPr>
          <a:lstStyle/>
          <a:p>
            <a:pPr algn="l"/>
            <a:r>
              <a:rPr lang="es-ES" sz="4800">
                <a:cs typeface="Calibri Light"/>
              </a:rPr>
              <a:t>Cámara</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0B02430C-ECC6-0D63-25EE-D83E586D0C93}"/>
              </a:ext>
            </a:extLst>
          </p:cNvPr>
          <p:cNvSpPr txBox="1"/>
          <p:nvPr/>
        </p:nvSpPr>
        <p:spPr>
          <a:xfrm>
            <a:off x="1375316" y="2564780"/>
            <a:ext cx="9274097" cy="3661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Tree>
    <p:extLst>
      <p:ext uri="{BB962C8B-B14F-4D97-AF65-F5344CB8AC3E}">
        <p14:creationId xmlns:p14="http://schemas.microsoft.com/office/powerpoint/2010/main" val="2406273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AED5A32-118B-6636-B59F-6BAF7B9C6AC4}"/>
              </a:ext>
            </a:extLst>
          </p:cNvPr>
          <p:cNvSpPr>
            <a:spLocks noGrp="1"/>
          </p:cNvSpPr>
          <p:nvPr>
            <p:ph type="title"/>
          </p:nvPr>
        </p:nvSpPr>
        <p:spPr>
          <a:xfrm>
            <a:off x="640080" y="325369"/>
            <a:ext cx="4368602" cy="1956841"/>
          </a:xfrm>
        </p:spPr>
        <p:txBody>
          <a:bodyPr anchor="b">
            <a:normAutofit/>
          </a:bodyPr>
          <a:lstStyle/>
          <a:p>
            <a:r>
              <a:rPr lang="es-ES" sz="5400">
                <a:cs typeface="Calibri Light"/>
              </a:rPr>
              <a:t>Visor electrónico</a:t>
            </a:r>
            <a:endParaRPr lang="es-E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4942EBD-6E85-EF54-F83E-66F8E7DF4A61}"/>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s-ES" sz="2200">
                <a:cs typeface="Calibri" panose="020F0502020204030204"/>
              </a:rPr>
              <a:t>Está formado por una pequeña pantalla que muestra casi en tiempo real la imagen que llega a través del objetivo. La imagen es capturada por el sensor y procesada por los circuitos de la cámara.</a:t>
            </a:r>
          </a:p>
        </p:txBody>
      </p:sp>
      <p:pic>
        <p:nvPicPr>
          <p:cNvPr id="4" name="Imagen 4">
            <a:extLst>
              <a:ext uri="{FF2B5EF4-FFF2-40B4-BE49-F238E27FC236}">
                <a16:creationId xmlns:a16="http://schemas.microsoft.com/office/drawing/2014/main" id="{4511E35A-C8F4-3692-9323-AEC7C5FF6785}"/>
              </a:ext>
            </a:extLst>
          </p:cNvPr>
          <p:cNvPicPr>
            <a:picLocks noChangeAspect="1"/>
          </p:cNvPicPr>
          <p:nvPr/>
        </p:nvPicPr>
        <p:blipFill rotWithShape="1">
          <a:blip r:embed="rId2"/>
          <a:srcRect l="7230" r="65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5253318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2506966-4F9F-2FAF-331A-B2B41C4E071E}"/>
              </a:ext>
            </a:extLst>
          </p:cNvPr>
          <p:cNvSpPr>
            <a:spLocks noGrp="1"/>
          </p:cNvSpPr>
          <p:nvPr>
            <p:ph type="title"/>
          </p:nvPr>
        </p:nvSpPr>
        <p:spPr>
          <a:xfrm>
            <a:off x="950976" y="700186"/>
            <a:ext cx="5374494" cy="1188720"/>
          </a:xfrm>
        </p:spPr>
        <p:txBody>
          <a:bodyPr anchor="ctr">
            <a:normAutofit/>
          </a:bodyPr>
          <a:lstStyle/>
          <a:p>
            <a:r>
              <a:rPr lang="es-ES" dirty="0">
                <a:solidFill>
                  <a:schemeClr val="bg1"/>
                </a:solidFill>
                <a:cs typeface="Calibri Light"/>
              </a:rPr>
              <a:t>Visor de pantalla</a:t>
            </a:r>
            <a:endParaRPr lang="es-ES" dirty="0">
              <a:solidFill>
                <a:schemeClr val="bg1"/>
              </a:solidFill>
            </a:endParaRPr>
          </a:p>
        </p:txBody>
      </p:sp>
      <p:sp>
        <p:nvSpPr>
          <p:cNvPr id="3" name="Marcador de contenido 2">
            <a:extLst>
              <a:ext uri="{FF2B5EF4-FFF2-40B4-BE49-F238E27FC236}">
                <a16:creationId xmlns:a16="http://schemas.microsoft.com/office/drawing/2014/main" id="{A9C2E1E5-1B5B-4430-B134-39D41DF9FE87}"/>
              </a:ext>
            </a:extLst>
          </p:cNvPr>
          <p:cNvSpPr>
            <a:spLocks noGrp="1"/>
          </p:cNvSpPr>
          <p:nvPr>
            <p:ph idx="1"/>
          </p:nvPr>
        </p:nvSpPr>
        <p:spPr>
          <a:xfrm>
            <a:off x="950976" y="2066544"/>
            <a:ext cx="5374494" cy="3788346"/>
          </a:xfrm>
        </p:spPr>
        <p:txBody>
          <a:bodyPr vert="horz" lIns="91440" tIns="45720" rIns="91440" bIns="45720" rtlCol="0">
            <a:normAutofit/>
          </a:bodyPr>
          <a:lstStyle/>
          <a:p>
            <a:pPr marL="0" indent="0">
              <a:buNone/>
            </a:pPr>
            <a:r>
              <a:rPr lang="es-ES" sz="2200" dirty="0">
                <a:solidFill>
                  <a:schemeClr val="bg1"/>
                </a:solidFill>
                <a:cs typeface="Calibri" panose="020F0502020204030204"/>
              </a:rPr>
              <a:t>Cumple la misma función que un visor, funciona de la misma forma que el visor electrónico. Cada vez hay más cámaras compactas en las que la pantalla es el único visor</a:t>
            </a:r>
          </a:p>
        </p:txBody>
      </p:sp>
      <p:pic>
        <p:nvPicPr>
          <p:cNvPr id="6" name="Imagen 6">
            <a:extLst>
              <a:ext uri="{FF2B5EF4-FFF2-40B4-BE49-F238E27FC236}">
                <a16:creationId xmlns:a16="http://schemas.microsoft.com/office/drawing/2014/main" id="{1887F1BD-87FE-8CCD-8DC1-5A3F51807B39}"/>
              </a:ext>
            </a:extLst>
          </p:cNvPr>
          <p:cNvPicPr>
            <a:picLocks noChangeAspect="1"/>
          </p:cNvPicPr>
          <p:nvPr/>
        </p:nvPicPr>
        <p:blipFill>
          <a:blip r:embed="rId2"/>
          <a:stretch>
            <a:fillRect/>
          </a:stretch>
        </p:blipFill>
        <p:spPr>
          <a:xfrm>
            <a:off x="7849266" y="365760"/>
            <a:ext cx="2826439" cy="2788920"/>
          </a:xfrm>
          <a:prstGeom prst="rect">
            <a:avLst/>
          </a:prstGeom>
        </p:spPr>
      </p:pic>
      <p:pic>
        <p:nvPicPr>
          <p:cNvPr id="4" name="Imagen 4" descr="Imagen que contiene tabla&#10;&#10;Descripción generada automáticamente">
            <a:extLst>
              <a:ext uri="{FF2B5EF4-FFF2-40B4-BE49-F238E27FC236}">
                <a16:creationId xmlns:a16="http://schemas.microsoft.com/office/drawing/2014/main" id="{95111EB2-53C8-4913-5069-BF4CF07120CE}"/>
              </a:ext>
            </a:extLst>
          </p:cNvPr>
          <p:cNvPicPr>
            <a:picLocks noChangeAspect="1"/>
          </p:cNvPicPr>
          <p:nvPr/>
        </p:nvPicPr>
        <p:blipFill>
          <a:blip r:embed="rId3"/>
          <a:stretch>
            <a:fillRect/>
          </a:stretch>
        </p:blipFill>
        <p:spPr>
          <a:xfrm>
            <a:off x="7166986" y="3368894"/>
            <a:ext cx="4191000" cy="2788920"/>
          </a:xfrm>
          <a:prstGeom prst="rect">
            <a:avLst/>
          </a:prstGeom>
        </p:spPr>
      </p:pic>
    </p:spTree>
    <p:extLst>
      <p:ext uri="{BB962C8B-B14F-4D97-AF65-F5344CB8AC3E}">
        <p14:creationId xmlns:p14="http://schemas.microsoft.com/office/powerpoint/2010/main" val="15783647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E5EE2F-671A-68F4-87D3-8EF13CE820BE}"/>
              </a:ext>
            </a:extLst>
          </p:cNvPr>
          <p:cNvSpPr>
            <a:spLocks noGrp="1"/>
          </p:cNvSpPr>
          <p:nvPr>
            <p:ph type="title"/>
          </p:nvPr>
        </p:nvSpPr>
        <p:spPr/>
        <p:txBody>
          <a:bodyPr/>
          <a:lstStyle/>
          <a:p>
            <a:r>
              <a:rPr lang="es-ES" dirty="0">
                <a:cs typeface="Calibri Light"/>
              </a:rPr>
              <a:t>Controles habituales de una cámara</a:t>
            </a:r>
            <a:endParaRPr lang="es-ES" dirty="0"/>
          </a:p>
        </p:txBody>
      </p:sp>
      <p:sp>
        <p:nvSpPr>
          <p:cNvPr id="3" name="Marcador de contenido 2">
            <a:extLst>
              <a:ext uri="{FF2B5EF4-FFF2-40B4-BE49-F238E27FC236}">
                <a16:creationId xmlns:a16="http://schemas.microsoft.com/office/drawing/2014/main" id="{172F2F98-0202-82AC-A8FA-95858C4CFCF8}"/>
              </a:ext>
            </a:extLst>
          </p:cNvPr>
          <p:cNvSpPr>
            <a:spLocks noGrp="1"/>
          </p:cNvSpPr>
          <p:nvPr>
            <p:ph idx="1"/>
          </p:nvPr>
        </p:nvSpPr>
        <p:spPr/>
        <p:txBody>
          <a:bodyPr vert="horz" lIns="91440" tIns="45720" rIns="91440" bIns="45720" rtlCol="0" anchor="t">
            <a:normAutofit/>
          </a:bodyPr>
          <a:lstStyle/>
          <a:p>
            <a:r>
              <a:rPr lang="es-ES" dirty="0">
                <a:cs typeface="Calibri"/>
                <a:hlinkClick r:id="rId2"/>
              </a:rPr>
              <a:t>Enfoque</a:t>
            </a:r>
            <a:endParaRPr lang="es-ES">
              <a:cs typeface="Calibri"/>
            </a:endParaRPr>
          </a:p>
          <a:p>
            <a:r>
              <a:rPr lang="es-ES" dirty="0">
                <a:cs typeface="Calibri"/>
                <a:hlinkClick r:id="rId3"/>
              </a:rPr>
              <a:t>Apertura(diafragma)</a:t>
            </a:r>
          </a:p>
          <a:p>
            <a:r>
              <a:rPr lang="es-ES" dirty="0">
                <a:cs typeface="Calibri"/>
                <a:hlinkClick r:id="rId4"/>
              </a:rPr>
              <a:t>Velocidadad de disparo(obturador)</a:t>
            </a:r>
          </a:p>
          <a:p>
            <a:r>
              <a:rPr lang="es-ES" dirty="0">
                <a:cs typeface="Calibri"/>
                <a:hlinkClick r:id="rId5"/>
              </a:rPr>
              <a:t>Balance de blancos</a:t>
            </a:r>
          </a:p>
          <a:p>
            <a:r>
              <a:rPr lang="es-ES" dirty="0">
                <a:cs typeface="Calibri"/>
                <a:hlinkClick r:id="rId6"/>
              </a:rPr>
              <a:t>Medicion</a:t>
            </a:r>
          </a:p>
          <a:p>
            <a:r>
              <a:rPr lang="es-ES" dirty="0">
                <a:cs typeface="Calibri"/>
                <a:hlinkClick r:id="rId7"/>
              </a:rPr>
              <a:t>Sensibilidad fotográfica</a:t>
            </a:r>
            <a:endParaRPr lang="es-ES" dirty="0">
              <a:cs typeface="Calibri"/>
            </a:endParaRPr>
          </a:p>
        </p:txBody>
      </p:sp>
    </p:spTree>
    <p:extLst>
      <p:ext uri="{BB962C8B-B14F-4D97-AF65-F5344CB8AC3E}">
        <p14:creationId xmlns:p14="http://schemas.microsoft.com/office/powerpoint/2010/main" val="409515330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3" name="Freeform: Shape 1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FC51BA9F-158E-092D-B864-CE195B9B77EE}"/>
              </a:ext>
            </a:extLst>
          </p:cNvPr>
          <p:cNvSpPr>
            <a:spLocks noGrp="1"/>
          </p:cNvSpPr>
          <p:nvPr>
            <p:ph type="title"/>
          </p:nvPr>
        </p:nvSpPr>
        <p:spPr>
          <a:xfrm>
            <a:off x="765051" y="662400"/>
            <a:ext cx="3384000" cy="1492132"/>
          </a:xfrm>
        </p:spPr>
        <p:txBody>
          <a:bodyPr anchor="t">
            <a:normAutofit/>
          </a:bodyPr>
          <a:lstStyle/>
          <a:p>
            <a:r>
              <a:rPr lang="es-ES">
                <a:solidFill>
                  <a:schemeClr val="bg1"/>
                </a:solidFill>
                <a:cs typeface="Calibri Light"/>
              </a:rPr>
              <a:t>Cámaras compactas</a:t>
            </a:r>
            <a:endParaRPr lang="es-ES">
              <a:solidFill>
                <a:schemeClr val="bg1"/>
              </a:solidFill>
            </a:endParaRPr>
          </a:p>
        </p:txBody>
      </p:sp>
      <p:sp>
        <p:nvSpPr>
          <p:cNvPr id="3" name="Marcador de contenido 2">
            <a:extLst>
              <a:ext uri="{FF2B5EF4-FFF2-40B4-BE49-F238E27FC236}">
                <a16:creationId xmlns:a16="http://schemas.microsoft.com/office/drawing/2014/main" id="{E439CE2D-F4C8-950C-005A-D6C592906B1E}"/>
              </a:ext>
            </a:extLst>
          </p:cNvPr>
          <p:cNvSpPr>
            <a:spLocks noGrp="1"/>
          </p:cNvSpPr>
          <p:nvPr>
            <p:ph idx="1"/>
          </p:nvPr>
        </p:nvSpPr>
        <p:spPr>
          <a:xfrm>
            <a:off x="765051" y="2286000"/>
            <a:ext cx="3384000" cy="3844800"/>
          </a:xfrm>
        </p:spPr>
        <p:txBody>
          <a:bodyPr vert="horz" lIns="91440" tIns="45720" rIns="91440" bIns="45720" rtlCol="0">
            <a:normAutofit/>
          </a:bodyPr>
          <a:lstStyle/>
          <a:p>
            <a:pPr marL="457200" indent="-457200"/>
            <a:r>
              <a:rPr lang="es-ES" sz="2000">
                <a:solidFill>
                  <a:schemeClr val="bg1">
                    <a:alpha val="60000"/>
                  </a:schemeClr>
                </a:solidFill>
                <a:cs typeface="Calibri" panose="020F0502020204030204"/>
              </a:rPr>
              <a:t>Son las más comunes</a:t>
            </a:r>
          </a:p>
          <a:p>
            <a:pPr marL="457200" indent="-457200"/>
            <a:r>
              <a:rPr lang="es-ES" sz="2000">
                <a:solidFill>
                  <a:schemeClr val="bg1">
                    <a:alpha val="60000"/>
                  </a:schemeClr>
                </a:solidFill>
                <a:cs typeface="Calibri" panose="020F0502020204030204"/>
              </a:rPr>
              <a:t>Son de gran sencillez</a:t>
            </a:r>
          </a:p>
          <a:p>
            <a:pPr marL="457200" indent="-457200"/>
            <a:r>
              <a:rPr lang="es-ES" sz="2000">
                <a:solidFill>
                  <a:schemeClr val="bg1">
                    <a:alpha val="60000"/>
                  </a:schemeClr>
                </a:solidFill>
                <a:cs typeface="Calibri" panose="020F0502020204030204"/>
              </a:rPr>
              <a:t>Tienen menor costo</a:t>
            </a:r>
          </a:p>
          <a:p>
            <a:pPr marL="457200" indent="-457200"/>
            <a:r>
              <a:rPr lang="es-ES" sz="2000">
                <a:solidFill>
                  <a:schemeClr val="bg1">
                    <a:alpha val="60000"/>
                  </a:schemeClr>
                </a:solidFill>
                <a:cs typeface="Calibri" panose="020F0502020204030204"/>
              </a:rPr>
              <a:t>Objetivo no intercambiable</a:t>
            </a:r>
          </a:p>
          <a:p>
            <a:pPr marL="457200" indent="-457200"/>
            <a:r>
              <a:rPr lang="es-ES" sz="2000">
                <a:solidFill>
                  <a:schemeClr val="bg1">
                    <a:alpha val="60000"/>
                  </a:schemeClr>
                </a:solidFill>
                <a:cs typeface="Calibri" panose="020F0502020204030204"/>
              </a:rPr>
              <a:t>Visor óptico directo</a:t>
            </a:r>
          </a:p>
        </p:txBody>
      </p:sp>
      <p:pic>
        <p:nvPicPr>
          <p:cNvPr id="4" name="Imagen 4">
            <a:extLst>
              <a:ext uri="{FF2B5EF4-FFF2-40B4-BE49-F238E27FC236}">
                <a16:creationId xmlns:a16="http://schemas.microsoft.com/office/drawing/2014/main" id="{B97A4348-E464-0676-7266-13B2FA2E9A24}"/>
              </a:ext>
            </a:extLst>
          </p:cNvPr>
          <p:cNvPicPr>
            <a:picLocks noChangeAspect="1"/>
          </p:cNvPicPr>
          <p:nvPr/>
        </p:nvPicPr>
        <p:blipFill>
          <a:blip r:embed="rId2"/>
          <a:stretch>
            <a:fillRect/>
          </a:stretch>
        </p:blipFill>
        <p:spPr>
          <a:xfrm>
            <a:off x="5411053" y="1435167"/>
            <a:ext cx="6014185" cy="3987666"/>
          </a:xfrm>
          <a:prstGeom prst="rect">
            <a:avLst/>
          </a:prstGeom>
        </p:spPr>
      </p:pic>
    </p:spTree>
    <p:extLst>
      <p:ext uri="{BB962C8B-B14F-4D97-AF65-F5344CB8AC3E}">
        <p14:creationId xmlns:p14="http://schemas.microsoft.com/office/powerpoint/2010/main" val="185622503"/>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66550E-E2EB-DE1B-4B30-EB79204DE21D}"/>
              </a:ext>
            </a:extLst>
          </p:cNvPr>
          <p:cNvSpPr>
            <a:spLocks noGrp="1"/>
          </p:cNvSpPr>
          <p:nvPr>
            <p:ph type="title"/>
          </p:nvPr>
        </p:nvSpPr>
        <p:spPr>
          <a:xfrm>
            <a:off x="648929" y="629266"/>
            <a:ext cx="3505495" cy="1622321"/>
          </a:xfrm>
        </p:spPr>
        <p:txBody>
          <a:bodyPr>
            <a:normAutofit/>
          </a:bodyPr>
          <a:lstStyle/>
          <a:p>
            <a:r>
              <a:rPr lang="es-ES" dirty="0">
                <a:cs typeface="Calibri Light"/>
              </a:rPr>
              <a:t>Cámara </a:t>
            </a:r>
            <a:r>
              <a:rPr lang="es-ES" dirty="0" err="1">
                <a:cs typeface="Calibri Light"/>
              </a:rPr>
              <a:t>reflex</a:t>
            </a:r>
            <a:r>
              <a:rPr lang="es-ES" dirty="0">
                <a:cs typeface="Calibri Light"/>
              </a:rPr>
              <a:t> SLR</a:t>
            </a:r>
            <a:endParaRPr lang="es-ES" dirty="0"/>
          </a:p>
        </p:txBody>
      </p:sp>
      <p:sp>
        <p:nvSpPr>
          <p:cNvPr id="3" name="Marcador de contenido 2">
            <a:extLst>
              <a:ext uri="{FF2B5EF4-FFF2-40B4-BE49-F238E27FC236}">
                <a16:creationId xmlns:a16="http://schemas.microsoft.com/office/drawing/2014/main" id="{FB36C26A-8E06-B108-F188-4597222A2ECE}"/>
              </a:ext>
            </a:extLst>
          </p:cNvPr>
          <p:cNvSpPr>
            <a:spLocks noGrp="1"/>
          </p:cNvSpPr>
          <p:nvPr>
            <p:ph idx="1"/>
          </p:nvPr>
        </p:nvSpPr>
        <p:spPr>
          <a:xfrm>
            <a:off x="648931" y="2438400"/>
            <a:ext cx="3505494" cy="3785419"/>
          </a:xfrm>
        </p:spPr>
        <p:txBody>
          <a:bodyPr vert="horz" lIns="91440" tIns="45720" rIns="91440" bIns="45720" rtlCol="0">
            <a:normAutofit/>
          </a:bodyPr>
          <a:lstStyle/>
          <a:p>
            <a:r>
              <a:rPr lang="es-ES" sz="2000">
                <a:cs typeface="Calibri"/>
              </a:rPr>
              <a:t>Analógicas o digitales</a:t>
            </a:r>
          </a:p>
          <a:p>
            <a:r>
              <a:rPr lang="es-ES" sz="2000">
                <a:cs typeface="Calibri"/>
              </a:rPr>
              <a:t>Control casi absoluto</a:t>
            </a:r>
          </a:p>
          <a:p>
            <a:r>
              <a:rPr lang="es-ES" sz="2000">
                <a:cs typeface="Calibri"/>
              </a:rPr>
              <a:t>Visor reflex</a:t>
            </a:r>
          </a:p>
          <a:p>
            <a:r>
              <a:rPr lang="es-ES" sz="2000">
                <a:cs typeface="Calibri"/>
              </a:rPr>
              <a:t>Exposímetro, zapata para conexión de flash externo</a:t>
            </a:r>
          </a:p>
          <a:p>
            <a:r>
              <a:rPr lang="es-ES" sz="2000">
                <a:cs typeface="Calibri"/>
              </a:rPr>
              <a:t>Control de enfoque manual</a:t>
            </a:r>
          </a:p>
          <a:p>
            <a:r>
              <a:rPr lang="es-ES" sz="2000">
                <a:cs typeface="Calibri"/>
              </a:rPr>
              <a:t>Obturadores múy rápidos</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Una cámara fotográfica&#10;&#10;Descripción generada automáticamente">
            <a:extLst>
              <a:ext uri="{FF2B5EF4-FFF2-40B4-BE49-F238E27FC236}">
                <a16:creationId xmlns:a16="http://schemas.microsoft.com/office/drawing/2014/main" id="{27698DE5-1470-471D-0504-F2E7272BEE07}"/>
              </a:ext>
            </a:extLst>
          </p:cNvPr>
          <p:cNvPicPr>
            <a:picLocks noChangeAspect="1"/>
          </p:cNvPicPr>
          <p:nvPr/>
        </p:nvPicPr>
        <p:blipFill>
          <a:blip r:embed="rId2"/>
          <a:stretch>
            <a:fillRect/>
          </a:stretch>
        </p:blipFill>
        <p:spPr>
          <a:xfrm>
            <a:off x="5405862" y="874095"/>
            <a:ext cx="6019331" cy="5106563"/>
          </a:xfrm>
          <a:prstGeom prst="rect">
            <a:avLst/>
          </a:prstGeom>
          <a:effectLst/>
        </p:spPr>
      </p:pic>
    </p:spTree>
    <p:extLst>
      <p:ext uri="{BB962C8B-B14F-4D97-AF65-F5344CB8AC3E}">
        <p14:creationId xmlns:p14="http://schemas.microsoft.com/office/powerpoint/2010/main" val="191086238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ADA937-CB8A-7171-2B52-A838A67D3573}"/>
              </a:ext>
            </a:extLst>
          </p:cNvPr>
          <p:cNvSpPr>
            <a:spLocks noGrp="1"/>
          </p:cNvSpPr>
          <p:nvPr>
            <p:ph type="title"/>
          </p:nvPr>
        </p:nvSpPr>
        <p:spPr>
          <a:xfrm>
            <a:off x="838200" y="585216"/>
            <a:ext cx="10515600" cy="1325563"/>
          </a:xfrm>
        </p:spPr>
        <p:txBody>
          <a:bodyPr>
            <a:normAutofit/>
          </a:bodyPr>
          <a:lstStyle/>
          <a:p>
            <a:r>
              <a:rPr lang="es-ES">
                <a:solidFill>
                  <a:schemeClr val="bg1"/>
                </a:solidFill>
                <a:cs typeface="Calibri Light"/>
              </a:rPr>
              <a:t>Cámaras sin espejo</a:t>
            </a:r>
            <a:endParaRPr lang="es-ES">
              <a:solidFill>
                <a:schemeClr val="bg1"/>
              </a:solidFill>
            </a:endParaRPr>
          </a:p>
        </p:txBody>
      </p:sp>
      <p:pic>
        <p:nvPicPr>
          <p:cNvPr id="4" name="Imagen 4" descr="Diagrama&#10;&#10;Descripción generada automáticamente">
            <a:extLst>
              <a:ext uri="{FF2B5EF4-FFF2-40B4-BE49-F238E27FC236}">
                <a16:creationId xmlns:a16="http://schemas.microsoft.com/office/drawing/2014/main" id="{7ADD061D-B7A3-4A07-4AA4-5A2EB62CD7F4}"/>
              </a:ext>
            </a:extLst>
          </p:cNvPr>
          <p:cNvPicPr>
            <a:picLocks noChangeAspect="1"/>
          </p:cNvPicPr>
          <p:nvPr/>
        </p:nvPicPr>
        <p:blipFill rotWithShape="1">
          <a:blip r:embed="rId2"/>
          <a:srcRect l="1238" r="2" b="2"/>
          <a:stretch/>
        </p:blipFill>
        <p:spPr>
          <a:xfrm>
            <a:off x="841248" y="2516777"/>
            <a:ext cx="6236208" cy="3660185"/>
          </a:xfrm>
          <a:prstGeom prst="rect">
            <a:avLst/>
          </a:prstGeom>
        </p:spPr>
      </p:pic>
      <p:sp>
        <p:nvSpPr>
          <p:cNvPr id="3" name="Marcador de contenido 2">
            <a:extLst>
              <a:ext uri="{FF2B5EF4-FFF2-40B4-BE49-F238E27FC236}">
                <a16:creationId xmlns:a16="http://schemas.microsoft.com/office/drawing/2014/main" id="{3BFABE9F-3A4B-0156-6188-578D94781A62}"/>
              </a:ext>
            </a:extLst>
          </p:cNvPr>
          <p:cNvSpPr>
            <a:spLocks noGrp="1"/>
          </p:cNvSpPr>
          <p:nvPr>
            <p:ph idx="1"/>
          </p:nvPr>
        </p:nvSpPr>
        <p:spPr>
          <a:xfrm>
            <a:off x="7546848" y="2516777"/>
            <a:ext cx="3803904" cy="3660185"/>
          </a:xfrm>
        </p:spPr>
        <p:txBody>
          <a:bodyPr vert="horz" lIns="91440" tIns="45720" rIns="91440" bIns="45720" rtlCol="0" anchor="ctr">
            <a:normAutofit/>
          </a:bodyPr>
          <a:lstStyle/>
          <a:p>
            <a:r>
              <a:rPr lang="es-ES" sz="2200">
                <a:cs typeface="Calibri"/>
              </a:rPr>
              <a:t>Objetivo intercambiable</a:t>
            </a:r>
          </a:p>
          <a:p>
            <a:r>
              <a:rPr lang="es-ES" sz="2200">
                <a:cs typeface="Calibri"/>
              </a:rPr>
              <a:t>Visor digitales</a:t>
            </a:r>
          </a:p>
        </p:txBody>
      </p:sp>
    </p:spTree>
    <p:extLst>
      <p:ext uri="{BB962C8B-B14F-4D97-AF65-F5344CB8AC3E}">
        <p14:creationId xmlns:p14="http://schemas.microsoft.com/office/powerpoint/2010/main" val="685921327"/>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C94F9B7-C94A-DBF7-E74E-6F1C8AEDE880}"/>
              </a:ext>
            </a:extLst>
          </p:cNvPr>
          <p:cNvSpPr>
            <a:spLocks noGrp="1"/>
          </p:cNvSpPr>
          <p:nvPr>
            <p:ph type="title"/>
          </p:nvPr>
        </p:nvSpPr>
        <p:spPr>
          <a:xfrm>
            <a:off x="950976" y="700186"/>
            <a:ext cx="5374494" cy="1188720"/>
          </a:xfrm>
        </p:spPr>
        <p:txBody>
          <a:bodyPr anchor="ctr">
            <a:normAutofit/>
          </a:bodyPr>
          <a:lstStyle/>
          <a:p>
            <a:r>
              <a:rPr lang="es-ES">
                <a:solidFill>
                  <a:schemeClr val="bg1"/>
                </a:solidFill>
                <a:cs typeface="Calibri Light"/>
              </a:rPr>
              <a:t>Cámaras digitales</a:t>
            </a:r>
            <a:endParaRPr lang="es-ES">
              <a:solidFill>
                <a:schemeClr val="bg1"/>
              </a:solidFill>
            </a:endParaRPr>
          </a:p>
        </p:txBody>
      </p:sp>
      <p:sp>
        <p:nvSpPr>
          <p:cNvPr id="3" name="Marcador de contenido 2">
            <a:extLst>
              <a:ext uri="{FF2B5EF4-FFF2-40B4-BE49-F238E27FC236}">
                <a16:creationId xmlns:a16="http://schemas.microsoft.com/office/drawing/2014/main" id="{E4ADCDE8-F7E2-ACE4-778A-65BBF2414497}"/>
              </a:ext>
            </a:extLst>
          </p:cNvPr>
          <p:cNvSpPr>
            <a:spLocks noGrp="1"/>
          </p:cNvSpPr>
          <p:nvPr>
            <p:ph idx="1"/>
          </p:nvPr>
        </p:nvSpPr>
        <p:spPr>
          <a:xfrm>
            <a:off x="950976" y="2066544"/>
            <a:ext cx="5374494" cy="3788346"/>
          </a:xfrm>
        </p:spPr>
        <p:txBody>
          <a:bodyPr vert="horz" lIns="91440" tIns="45720" rIns="91440" bIns="45720" rtlCol="0">
            <a:normAutofit/>
          </a:bodyPr>
          <a:lstStyle/>
          <a:p>
            <a:r>
              <a:rPr lang="es-ES" sz="2200">
                <a:solidFill>
                  <a:schemeClr val="bg1"/>
                </a:solidFill>
                <a:cs typeface="Calibri"/>
              </a:rPr>
              <a:t>Dispositivo electrónico</a:t>
            </a:r>
          </a:p>
          <a:p>
            <a:r>
              <a:rPr lang="es-ES" sz="2200">
                <a:solidFill>
                  <a:schemeClr val="bg1"/>
                </a:solidFill>
                <a:cs typeface="Calibri"/>
              </a:rPr>
              <a:t>Almacenamiento electrónico en lugar de películas fotográficas</a:t>
            </a:r>
          </a:p>
        </p:txBody>
      </p:sp>
      <p:pic>
        <p:nvPicPr>
          <p:cNvPr id="5" name="Imagen 6">
            <a:extLst>
              <a:ext uri="{FF2B5EF4-FFF2-40B4-BE49-F238E27FC236}">
                <a16:creationId xmlns:a16="http://schemas.microsoft.com/office/drawing/2014/main" id="{FEECE12D-DF49-6849-2E8D-D23D9DE506FA}"/>
              </a:ext>
            </a:extLst>
          </p:cNvPr>
          <p:cNvPicPr>
            <a:picLocks noChangeAspect="1"/>
          </p:cNvPicPr>
          <p:nvPr/>
        </p:nvPicPr>
        <p:blipFill>
          <a:blip r:embed="rId2"/>
          <a:stretch>
            <a:fillRect/>
          </a:stretch>
        </p:blipFill>
        <p:spPr>
          <a:xfrm>
            <a:off x="7849266" y="365760"/>
            <a:ext cx="2826439" cy="2788920"/>
          </a:xfrm>
          <a:prstGeom prst="rect">
            <a:avLst/>
          </a:prstGeom>
        </p:spPr>
      </p:pic>
      <p:pic>
        <p:nvPicPr>
          <p:cNvPr id="7" name="Imagen 4" descr="Imagen que contiene tabla&#10;&#10;Descripción generada automáticamente">
            <a:extLst>
              <a:ext uri="{FF2B5EF4-FFF2-40B4-BE49-F238E27FC236}">
                <a16:creationId xmlns:a16="http://schemas.microsoft.com/office/drawing/2014/main" id="{334AADB6-0E49-67F7-3251-2C9E54641B8B}"/>
              </a:ext>
            </a:extLst>
          </p:cNvPr>
          <p:cNvPicPr>
            <a:picLocks noChangeAspect="1"/>
          </p:cNvPicPr>
          <p:nvPr/>
        </p:nvPicPr>
        <p:blipFill>
          <a:blip r:embed="rId3"/>
          <a:stretch>
            <a:fillRect/>
          </a:stretch>
        </p:blipFill>
        <p:spPr>
          <a:xfrm>
            <a:off x="7166986" y="3368894"/>
            <a:ext cx="4191000" cy="2788920"/>
          </a:xfrm>
          <a:prstGeom prst="rect">
            <a:avLst/>
          </a:prstGeom>
        </p:spPr>
      </p:pic>
    </p:spTree>
    <p:extLst>
      <p:ext uri="{BB962C8B-B14F-4D97-AF65-F5344CB8AC3E}">
        <p14:creationId xmlns:p14="http://schemas.microsoft.com/office/powerpoint/2010/main" val="78006036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AB94EA-7F55-010E-0BFC-144B27036BD5}"/>
              </a:ext>
            </a:extLst>
          </p:cNvPr>
          <p:cNvSpPr>
            <a:spLocks noGrp="1"/>
          </p:cNvSpPr>
          <p:nvPr>
            <p:ph type="title"/>
          </p:nvPr>
        </p:nvSpPr>
        <p:spPr/>
        <p:txBody>
          <a:bodyPr/>
          <a:lstStyle/>
          <a:p>
            <a:r>
              <a:rPr lang="es-ES" dirty="0">
                <a:cs typeface="Calibri Light"/>
              </a:rPr>
              <a:t>Cámaras menos habituales</a:t>
            </a:r>
            <a:endParaRPr lang="es-ES" dirty="0"/>
          </a:p>
        </p:txBody>
      </p:sp>
      <p:sp>
        <p:nvSpPr>
          <p:cNvPr id="3" name="Marcador de contenido 2">
            <a:extLst>
              <a:ext uri="{FF2B5EF4-FFF2-40B4-BE49-F238E27FC236}">
                <a16:creationId xmlns:a16="http://schemas.microsoft.com/office/drawing/2014/main" id="{89856EFB-E862-B776-34A7-44E9CB75A583}"/>
              </a:ext>
            </a:extLst>
          </p:cNvPr>
          <p:cNvSpPr>
            <a:spLocks noGrp="1"/>
          </p:cNvSpPr>
          <p:nvPr>
            <p:ph idx="1"/>
          </p:nvPr>
        </p:nvSpPr>
        <p:spPr/>
        <p:txBody>
          <a:bodyPr vert="horz" lIns="91440" tIns="45720" rIns="91440" bIns="45720" rtlCol="0" anchor="t">
            <a:normAutofit/>
          </a:bodyPr>
          <a:lstStyle/>
          <a:p>
            <a:pPr marL="0" indent="0">
              <a:buNone/>
            </a:pPr>
            <a:r>
              <a:rPr lang="es-ES" dirty="0">
                <a:cs typeface="Calibri"/>
              </a:rPr>
              <a:t>Cámara estudio              Cámara TLR          Cámara panorámica</a:t>
            </a:r>
          </a:p>
          <a:p>
            <a:pPr marL="0" indent="0">
              <a:buNone/>
            </a:pPr>
            <a:endParaRPr lang="es-ES" dirty="0">
              <a:cs typeface="Calibri"/>
            </a:endParaRPr>
          </a:p>
          <a:p>
            <a:pPr marL="0" indent="0">
              <a:buNone/>
            </a:pPr>
            <a:endParaRPr lang="es-ES" dirty="0">
              <a:cs typeface="Calibri"/>
            </a:endParaRPr>
          </a:p>
          <a:p>
            <a:pPr marL="0" indent="0">
              <a:buNone/>
            </a:pPr>
            <a:endParaRPr lang="es-ES" dirty="0">
              <a:cs typeface="Calibri"/>
            </a:endParaRPr>
          </a:p>
          <a:p>
            <a:pPr marL="0" indent="0">
              <a:buNone/>
            </a:pPr>
            <a:endParaRPr lang="es-ES" dirty="0">
              <a:cs typeface="Calibri"/>
            </a:endParaRPr>
          </a:p>
          <a:p>
            <a:pPr marL="0" indent="0">
              <a:buNone/>
            </a:pPr>
            <a:r>
              <a:rPr lang="es-ES" dirty="0">
                <a:cs typeface="Calibri"/>
              </a:rPr>
              <a:t>Cámara subacuática</a:t>
            </a:r>
          </a:p>
          <a:p>
            <a:pPr marL="0" indent="0">
              <a:buNone/>
            </a:pPr>
            <a:endParaRPr lang="es-ES" dirty="0">
              <a:cs typeface="Calibri"/>
            </a:endParaRPr>
          </a:p>
        </p:txBody>
      </p:sp>
      <p:pic>
        <p:nvPicPr>
          <p:cNvPr id="4" name="Imagen 4" descr="Imagen que contiene equipaje, maleta, cámara, luz&#10;&#10;Descripción generada automáticamente">
            <a:extLst>
              <a:ext uri="{FF2B5EF4-FFF2-40B4-BE49-F238E27FC236}">
                <a16:creationId xmlns:a16="http://schemas.microsoft.com/office/drawing/2014/main" id="{0652696C-141E-74B5-EB26-C90864BAC0C8}"/>
              </a:ext>
            </a:extLst>
          </p:cNvPr>
          <p:cNvPicPr>
            <a:picLocks noChangeAspect="1"/>
          </p:cNvPicPr>
          <p:nvPr/>
        </p:nvPicPr>
        <p:blipFill>
          <a:blip r:embed="rId2"/>
          <a:stretch>
            <a:fillRect/>
          </a:stretch>
        </p:blipFill>
        <p:spPr>
          <a:xfrm>
            <a:off x="842064" y="2375409"/>
            <a:ext cx="2600325" cy="1762125"/>
          </a:xfrm>
          <a:prstGeom prst="rect">
            <a:avLst/>
          </a:prstGeom>
        </p:spPr>
      </p:pic>
      <p:pic>
        <p:nvPicPr>
          <p:cNvPr id="5" name="Imagen 5">
            <a:extLst>
              <a:ext uri="{FF2B5EF4-FFF2-40B4-BE49-F238E27FC236}">
                <a16:creationId xmlns:a16="http://schemas.microsoft.com/office/drawing/2014/main" id="{BE177EAF-4D04-C06F-35AC-C23FC03C5D27}"/>
              </a:ext>
            </a:extLst>
          </p:cNvPr>
          <p:cNvPicPr>
            <a:picLocks noChangeAspect="1"/>
          </p:cNvPicPr>
          <p:nvPr/>
        </p:nvPicPr>
        <p:blipFill>
          <a:blip r:embed="rId3"/>
          <a:stretch>
            <a:fillRect/>
          </a:stretch>
        </p:blipFill>
        <p:spPr>
          <a:xfrm>
            <a:off x="4294966" y="2372983"/>
            <a:ext cx="1819275" cy="2514600"/>
          </a:xfrm>
          <a:prstGeom prst="rect">
            <a:avLst/>
          </a:prstGeom>
        </p:spPr>
      </p:pic>
      <p:pic>
        <p:nvPicPr>
          <p:cNvPr id="6" name="Imagen 6">
            <a:extLst>
              <a:ext uri="{FF2B5EF4-FFF2-40B4-BE49-F238E27FC236}">
                <a16:creationId xmlns:a16="http://schemas.microsoft.com/office/drawing/2014/main" id="{7A92D40C-B6AE-93C5-3F48-CF40EB0D78F8}"/>
              </a:ext>
            </a:extLst>
          </p:cNvPr>
          <p:cNvPicPr>
            <a:picLocks noChangeAspect="1"/>
          </p:cNvPicPr>
          <p:nvPr/>
        </p:nvPicPr>
        <p:blipFill>
          <a:blip r:embed="rId4"/>
          <a:stretch>
            <a:fillRect/>
          </a:stretch>
        </p:blipFill>
        <p:spPr>
          <a:xfrm>
            <a:off x="6277155" y="2371959"/>
            <a:ext cx="2786332" cy="1639629"/>
          </a:xfrm>
          <a:prstGeom prst="rect">
            <a:avLst/>
          </a:prstGeom>
        </p:spPr>
      </p:pic>
      <p:pic>
        <p:nvPicPr>
          <p:cNvPr id="7" name="Imagen 7">
            <a:extLst>
              <a:ext uri="{FF2B5EF4-FFF2-40B4-BE49-F238E27FC236}">
                <a16:creationId xmlns:a16="http://schemas.microsoft.com/office/drawing/2014/main" id="{1ECA4C15-8CE5-A4B7-DA56-BA41018A3E00}"/>
              </a:ext>
            </a:extLst>
          </p:cNvPr>
          <p:cNvPicPr>
            <a:picLocks noChangeAspect="1"/>
          </p:cNvPicPr>
          <p:nvPr/>
        </p:nvPicPr>
        <p:blipFill>
          <a:blip r:embed="rId5"/>
          <a:stretch>
            <a:fillRect/>
          </a:stretch>
        </p:blipFill>
        <p:spPr>
          <a:xfrm>
            <a:off x="9056388" y="2370557"/>
            <a:ext cx="2504357" cy="1642433"/>
          </a:xfrm>
          <a:prstGeom prst="rect">
            <a:avLst/>
          </a:prstGeom>
        </p:spPr>
      </p:pic>
      <p:pic>
        <p:nvPicPr>
          <p:cNvPr id="8" name="Imagen 8">
            <a:extLst>
              <a:ext uri="{FF2B5EF4-FFF2-40B4-BE49-F238E27FC236}">
                <a16:creationId xmlns:a16="http://schemas.microsoft.com/office/drawing/2014/main" id="{105805FD-4B54-D267-92F5-6F177903C6D4}"/>
              </a:ext>
            </a:extLst>
          </p:cNvPr>
          <p:cNvPicPr>
            <a:picLocks noChangeAspect="1"/>
          </p:cNvPicPr>
          <p:nvPr/>
        </p:nvPicPr>
        <p:blipFill>
          <a:blip r:embed="rId6"/>
          <a:stretch>
            <a:fillRect/>
          </a:stretch>
        </p:blipFill>
        <p:spPr>
          <a:xfrm>
            <a:off x="894362" y="4819830"/>
            <a:ext cx="2466975" cy="1847850"/>
          </a:xfrm>
          <a:prstGeom prst="rect">
            <a:avLst/>
          </a:prstGeom>
        </p:spPr>
      </p:pic>
      <p:pic>
        <p:nvPicPr>
          <p:cNvPr id="9" name="Imagen 9">
            <a:extLst>
              <a:ext uri="{FF2B5EF4-FFF2-40B4-BE49-F238E27FC236}">
                <a16:creationId xmlns:a16="http://schemas.microsoft.com/office/drawing/2014/main" id="{9711A090-286E-15E2-4286-EE7FD703EAF5}"/>
              </a:ext>
            </a:extLst>
          </p:cNvPr>
          <p:cNvPicPr>
            <a:picLocks noChangeAspect="1"/>
          </p:cNvPicPr>
          <p:nvPr/>
        </p:nvPicPr>
        <p:blipFill>
          <a:blip r:embed="rId7"/>
          <a:stretch>
            <a:fillRect/>
          </a:stretch>
        </p:blipFill>
        <p:spPr>
          <a:xfrm>
            <a:off x="3551117" y="4814079"/>
            <a:ext cx="1811726" cy="1859351"/>
          </a:xfrm>
          <a:prstGeom prst="rect">
            <a:avLst/>
          </a:prstGeom>
        </p:spPr>
      </p:pic>
    </p:spTree>
    <p:extLst>
      <p:ext uri="{BB962C8B-B14F-4D97-AF65-F5344CB8AC3E}">
        <p14:creationId xmlns:p14="http://schemas.microsoft.com/office/powerpoint/2010/main" val="383061995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21" name="Group 20">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22" name="Freeform: Shape 21">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14" name="Imagen 14" descr="Logotipo&#10;&#10;Descripción generada automáticamente">
            <a:extLst>
              <a:ext uri="{FF2B5EF4-FFF2-40B4-BE49-F238E27FC236}">
                <a16:creationId xmlns:a16="http://schemas.microsoft.com/office/drawing/2014/main" id="{32675E24-4956-60A1-39C6-BABF361C94B5}"/>
              </a:ext>
            </a:extLst>
          </p:cNvPr>
          <p:cNvPicPr>
            <a:picLocks noChangeAspect="1"/>
          </p:cNvPicPr>
          <p:nvPr/>
        </p:nvPicPr>
        <p:blipFill>
          <a:blip r:embed="rId2"/>
          <a:stretch>
            <a:fillRect/>
          </a:stretch>
        </p:blipFill>
        <p:spPr>
          <a:xfrm>
            <a:off x="2210938" y="1261313"/>
            <a:ext cx="7560860" cy="4233016"/>
          </a:xfrm>
          <a:prstGeom prst="rect">
            <a:avLst/>
          </a:prstGeom>
        </p:spPr>
      </p:pic>
    </p:spTree>
    <p:extLst>
      <p:ext uri="{BB962C8B-B14F-4D97-AF65-F5344CB8AC3E}">
        <p14:creationId xmlns:p14="http://schemas.microsoft.com/office/powerpoint/2010/main" val="215191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FF21EB09-3F10-E5B5-1B12-42C66AFFE0D3}"/>
              </a:ext>
            </a:extLst>
          </p:cNvPr>
          <p:cNvSpPr>
            <a:spLocks noGrp="1"/>
          </p:cNvSpPr>
          <p:nvPr>
            <p:ph type="title"/>
          </p:nvPr>
        </p:nvSpPr>
        <p:spPr>
          <a:xfrm>
            <a:off x="838200" y="448721"/>
            <a:ext cx="4707671" cy="1225650"/>
          </a:xfrm>
        </p:spPr>
        <p:txBody>
          <a:bodyPr anchor="b">
            <a:normAutofit/>
          </a:bodyPr>
          <a:lstStyle/>
          <a:p>
            <a:r>
              <a:rPr lang="es-ES" sz="3800">
                <a:solidFill>
                  <a:schemeClr val="bg1"/>
                </a:solidFill>
                <a:cs typeface="Calibri Light" panose="020F0302020204030204"/>
              </a:rPr>
              <a:t>¿Qué es una cámara?</a:t>
            </a:r>
          </a:p>
        </p:txBody>
      </p:sp>
      <p:cxnSp>
        <p:nvCxnSpPr>
          <p:cNvPr id="22" name="Straight Connector 2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C278FE5-8E0A-C4B4-E95D-03325D9F5E50}"/>
              </a:ext>
            </a:extLst>
          </p:cNvPr>
          <p:cNvSpPr>
            <a:spLocks noGrp="1"/>
          </p:cNvSpPr>
          <p:nvPr>
            <p:ph idx="1"/>
          </p:nvPr>
        </p:nvSpPr>
        <p:spPr>
          <a:xfrm>
            <a:off x="897769" y="1909192"/>
            <a:ext cx="4586513" cy="3647710"/>
          </a:xfrm>
        </p:spPr>
        <p:txBody>
          <a:bodyPr vert="horz" lIns="91440" tIns="45720" rIns="91440" bIns="45720" rtlCol="0">
            <a:normAutofit/>
          </a:bodyPr>
          <a:lstStyle/>
          <a:p>
            <a:pPr marL="0" indent="0">
              <a:buNone/>
            </a:pPr>
            <a:r>
              <a:rPr lang="es-ES" sz="2000">
                <a:solidFill>
                  <a:schemeClr val="bg1"/>
                </a:solidFill>
                <a:cs typeface="Calibri"/>
              </a:rPr>
              <a:t>Es un dispositivo utilizado para capturar imágenes estáticas</a:t>
            </a:r>
          </a:p>
          <a:p>
            <a:pPr marL="0" indent="0">
              <a:buNone/>
            </a:pPr>
            <a:endParaRPr lang="es-ES" sz="2000">
              <a:solidFill>
                <a:schemeClr val="bg1"/>
              </a:solidFill>
              <a:cs typeface="Calibri"/>
            </a:endParaRPr>
          </a:p>
        </p:txBody>
      </p:sp>
      <p:cxnSp>
        <p:nvCxnSpPr>
          <p:cNvPr id="24" name="Straight Connector 2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Imagen 4" descr="Una cámara fotográfica&#10;&#10;Descripción generada automáticamente">
            <a:extLst>
              <a:ext uri="{FF2B5EF4-FFF2-40B4-BE49-F238E27FC236}">
                <a16:creationId xmlns:a16="http://schemas.microsoft.com/office/drawing/2014/main" id="{185A063B-BFB1-89C5-568B-325F2840F54A}"/>
              </a:ext>
            </a:extLst>
          </p:cNvPr>
          <p:cNvPicPr>
            <a:picLocks noChangeAspect="1"/>
          </p:cNvPicPr>
          <p:nvPr/>
        </p:nvPicPr>
        <p:blipFill>
          <a:blip r:embed="rId2"/>
          <a:stretch>
            <a:fillRect/>
          </a:stretch>
        </p:blipFill>
        <p:spPr>
          <a:xfrm>
            <a:off x="6525453" y="1339461"/>
            <a:ext cx="5666547" cy="4179078"/>
          </a:xfrm>
          <a:prstGeom prst="rect">
            <a:avLst/>
          </a:prstGeom>
        </p:spPr>
      </p:pic>
    </p:spTree>
    <p:extLst>
      <p:ext uri="{BB962C8B-B14F-4D97-AF65-F5344CB8AC3E}">
        <p14:creationId xmlns:p14="http://schemas.microsoft.com/office/powerpoint/2010/main" val="30691882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42402E1-B9D8-424B-837F-6E4AA2E0F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ítulo 1">
            <a:extLst>
              <a:ext uri="{FF2B5EF4-FFF2-40B4-BE49-F238E27FC236}">
                <a16:creationId xmlns:a16="http://schemas.microsoft.com/office/drawing/2014/main" id="{1C054757-0E00-7A63-FACF-BBD5D60B1FD3}"/>
              </a:ext>
            </a:extLst>
          </p:cNvPr>
          <p:cNvSpPr>
            <a:spLocks noGrp="1"/>
          </p:cNvSpPr>
          <p:nvPr>
            <p:ph type="title"/>
          </p:nvPr>
        </p:nvSpPr>
        <p:spPr>
          <a:xfrm>
            <a:off x="838200" y="914400"/>
            <a:ext cx="5111496" cy="1097280"/>
          </a:xfrm>
        </p:spPr>
        <p:txBody>
          <a:bodyPr>
            <a:normAutofit/>
          </a:bodyPr>
          <a:lstStyle/>
          <a:p>
            <a:r>
              <a:rPr lang="es-ES">
                <a:solidFill>
                  <a:srgbClr val="FFFFFE"/>
                </a:solidFill>
                <a:cs typeface="Calibri Light"/>
              </a:rPr>
              <a:t>Historia de la cámara</a:t>
            </a:r>
            <a:endParaRPr lang="es-ES">
              <a:solidFill>
                <a:srgbClr val="FFFFFE"/>
              </a:solidFill>
            </a:endParaRPr>
          </a:p>
        </p:txBody>
      </p:sp>
      <p:sp>
        <p:nvSpPr>
          <p:cNvPr id="3" name="Marcador de contenido 2">
            <a:extLst>
              <a:ext uri="{FF2B5EF4-FFF2-40B4-BE49-F238E27FC236}">
                <a16:creationId xmlns:a16="http://schemas.microsoft.com/office/drawing/2014/main" id="{67B092DF-2FB4-A583-803D-49597401F5B3}"/>
              </a:ext>
            </a:extLst>
          </p:cNvPr>
          <p:cNvSpPr>
            <a:spLocks noGrp="1"/>
          </p:cNvSpPr>
          <p:nvPr>
            <p:ph idx="1"/>
          </p:nvPr>
        </p:nvSpPr>
        <p:spPr>
          <a:xfrm>
            <a:off x="838200" y="2331720"/>
            <a:ext cx="4379976" cy="3547872"/>
          </a:xfrm>
        </p:spPr>
        <p:txBody>
          <a:bodyPr vert="horz" lIns="91440" tIns="45720" rIns="91440" bIns="45720" rtlCol="0" anchor="t">
            <a:normAutofit/>
          </a:bodyPr>
          <a:lstStyle/>
          <a:p>
            <a:pPr marL="0" indent="0">
              <a:buNone/>
            </a:pPr>
            <a:r>
              <a:rPr lang="es-ES" sz="2000" dirty="0">
                <a:solidFill>
                  <a:srgbClr val="FFFFFE"/>
                </a:solidFill>
                <a:cs typeface="Calibri" panose="020F0502020204030204"/>
              </a:rPr>
              <a:t>El prototipo de la cámara fue la </a:t>
            </a:r>
            <a:r>
              <a:rPr lang="es-ES" sz="2000" dirty="0">
                <a:solidFill>
                  <a:srgbClr val="FFFFFE"/>
                </a:solidFill>
                <a:cs typeface="Calibri" panose="020F0502020204030204"/>
                <a:hlinkClick r:id="rId2"/>
              </a:rPr>
              <a:t>cámara oscura.</a:t>
            </a:r>
            <a:endParaRPr lang="es-ES" dirty="0">
              <a:solidFill>
                <a:srgbClr val="FFFFFF"/>
              </a:solidFill>
              <a:cs typeface="Calibri" panose="020F0502020204030204"/>
            </a:endParaRPr>
          </a:p>
          <a:p>
            <a:pPr marL="0" indent="0">
              <a:buNone/>
            </a:pPr>
            <a:r>
              <a:rPr lang="es-ES" sz="2000" dirty="0">
                <a:solidFill>
                  <a:srgbClr val="FFFFFE"/>
                </a:solidFill>
                <a:cs typeface="Calibri" panose="020F0502020204030204"/>
              </a:rPr>
              <a:t> Esta fue mejorada por </a:t>
            </a:r>
            <a:r>
              <a:rPr lang="es-ES" sz="2000" dirty="0" err="1">
                <a:solidFill>
                  <a:srgbClr val="FFFFFE"/>
                </a:solidFill>
                <a:cs typeface="Calibri" panose="020F0502020204030204"/>
              </a:rPr>
              <a:t>Joshep</a:t>
            </a:r>
            <a:r>
              <a:rPr lang="es-ES" sz="2000" dirty="0">
                <a:solidFill>
                  <a:srgbClr val="FFFFFE"/>
                </a:solidFill>
                <a:cs typeface="Calibri" panose="020F0502020204030204"/>
              </a:rPr>
              <a:t> </a:t>
            </a:r>
            <a:r>
              <a:rPr lang="es-ES" sz="2000" dirty="0" err="1">
                <a:solidFill>
                  <a:srgbClr val="FFFFFE"/>
                </a:solidFill>
                <a:cs typeface="Calibri" panose="020F0502020204030204"/>
              </a:rPr>
              <a:t>Niépce</a:t>
            </a:r>
            <a:r>
              <a:rPr lang="es-ES" sz="2000" dirty="0">
                <a:solidFill>
                  <a:srgbClr val="FFFFFE"/>
                </a:solidFill>
                <a:cs typeface="Calibri" panose="020F0502020204030204"/>
              </a:rPr>
              <a:t> en 1826 que consiguió la primera fotografía.</a:t>
            </a:r>
            <a:endParaRPr lang="es-ES" dirty="0">
              <a:solidFill>
                <a:srgbClr val="FFFFFF"/>
              </a:solidFill>
              <a:cs typeface="Calibri" panose="020F0502020204030204"/>
            </a:endParaRPr>
          </a:p>
          <a:p>
            <a:pPr marL="0" indent="0">
              <a:buNone/>
            </a:pPr>
            <a:r>
              <a:rPr lang="es-ES" sz="2000" dirty="0">
                <a:solidFill>
                  <a:srgbClr val="FFFFFE"/>
                </a:solidFill>
                <a:cs typeface="Calibri" panose="020F0502020204030204"/>
              </a:rPr>
              <a:t> Y no fue hasta 1839 que fue inventada por Louis Daguerre, conocida como </a:t>
            </a:r>
            <a:r>
              <a:rPr lang="es-ES" sz="2000" dirty="0">
                <a:solidFill>
                  <a:srgbClr val="FFFFFF"/>
                </a:solidFill>
                <a:cs typeface="Calibri" panose="020F0502020204030204"/>
                <a:hlinkClick r:id="rId3"/>
              </a:rPr>
              <a:t>daguerrotipo.</a:t>
            </a:r>
            <a:endParaRPr lang="es-ES" sz="2000" dirty="0">
              <a:solidFill>
                <a:srgbClr val="FFFFFF"/>
              </a:solidFill>
              <a:cs typeface="Calibri" panose="020F0502020204030204"/>
            </a:endParaRPr>
          </a:p>
          <a:p>
            <a:pPr marL="0" indent="0">
              <a:buNone/>
            </a:pPr>
            <a:endParaRPr lang="es-ES" sz="2000">
              <a:solidFill>
                <a:srgbClr val="FFFFFE"/>
              </a:solidFill>
              <a:cs typeface="Calibri" panose="020F0502020204030204"/>
            </a:endParaRPr>
          </a:p>
        </p:txBody>
      </p:sp>
      <p:pic>
        <p:nvPicPr>
          <p:cNvPr id="4" name="Imagen 4">
            <a:extLst>
              <a:ext uri="{FF2B5EF4-FFF2-40B4-BE49-F238E27FC236}">
                <a16:creationId xmlns:a16="http://schemas.microsoft.com/office/drawing/2014/main" id="{5A8956AE-444F-28B0-62C1-DC0BC2BB34A9}"/>
              </a:ext>
            </a:extLst>
          </p:cNvPr>
          <p:cNvPicPr>
            <a:picLocks noChangeAspect="1"/>
          </p:cNvPicPr>
          <p:nvPr/>
        </p:nvPicPr>
        <p:blipFill rotWithShape="1">
          <a:blip r:embed="rId4"/>
          <a:srcRect t="9380" r="3" b="4768"/>
          <a:stretch/>
        </p:blipFill>
        <p:spPr>
          <a:xfrm>
            <a:off x="6790977" y="521208"/>
            <a:ext cx="5401023" cy="2770632"/>
          </a:xfrm>
          <a:custGeom>
            <a:avLst/>
            <a:gdLst/>
            <a:ahLst/>
            <a:cxnLst/>
            <a:rect l="l" t="t" r="r" b="b"/>
            <a:pathLst>
              <a:path w="5401023" h="2770632">
                <a:moveTo>
                  <a:pt x="3214941" y="0"/>
                </a:moveTo>
                <a:lnTo>
                  <a:pt x="5401023" y="0"/>
                </a:lnTo>
                <a:lnTo>
                  <a:pt x="5401023" y="2770632"/>
                </a:lnTo>
                <a:lnTo>
                  <a:pt x="3214941" y="2770632"/>
                </a:lnTo>
                <a:lnTo>
                  <a:pt x="3214941" y="2768786"/>
                </a:lnTo>
                <a:lnTo>
                  <a:pt x="1865202" y="2768786"/>
                </a:lnTo>
                <a:lnTo>
                  <a:pt x="1865202" y="2768787"/>
                </a:lnTo>
                <a:lnTo>
                  <a:pt x="0" y="2768787"/>
                </a:lnTo>
                <a:lnTo>
                  <a:pt x="1325372" y="2605"/>
                </a:lnTo>
                <a:lnTo>
                  <a:pt x="1653397" y="2605"/>
                </a:lnTo>
                <a:lnTo>
                  <a:pt x="1653397" y="2597"/>
                </a:lnTo>
                <a:lnTo>
                  <a:pt x="1723225" y="2597"/>
                </a:lnTo>
                <a:lnTo>
                  <a:pt x="1723225" y="2596"/>
                </a:lnTo>
                <a:lnTo>
                  <a:pt x="2263055" y="2596"/>
                </a:lnTo>
                <a:lnTo>
                  <a:pt x="2263055" y="2597"/>
                </a:lnTo>
                <a:lnTo>
                  <a:pt x="3204175" y="2597"/>
                </a:lnTo>
                <a:lnTo>
                  <a:pt x="3204175" y="2604"/>
                </a:lnTo>
                <a:lnTo>
                  <a:pt x="3214941" y="2604"/>
                </a:lnTo>
                <a:close/>
              </a:path>
            </a:pathLst>
          </a:custGeom>
        </p:spPr>
      </p:pic>
      <p:pic>
        <p:nvPicPr>
          <p:cNvPr id="5" name="Imagen 5" descr="Imagen que contiene exterior, foto, viejo, hecho de madera&#10;&#10;Descripción generada automáticamente">
            <a:extLst>
              <a:ext uri="{FF2B5EF4-FFF2-40B4-BE49-F238E27FC236}">
                <a16:creationId xmlns:a16="http://schemas.microsoft.com/office/drawing/2014/main" id="{C1C35207-3868-B8D9-0AD5-EF68163AD095}"/>
              </a:ext>
            </a:extLst>
          </p:cNvPr>
          <p:cNvPicPr>
            <a:picLocks noChangeAspect="1"/>
          </p:cNvPicPr>
          <p:nvPr/>
        </p:nvPicPr>
        <p:blipFill rotWithShape="1">
          <a:blip r:embed="rId5"/>
          <a:srcRect t="13322" b="20481"/>
          <a:stretch/>
        </p:blipFill>
        <p:spPr>
          <a:xfrm>
            <a:off x="5366251" y="3453634"/>
            <a:ext cx="6825749" cy="2755142"/>
          </a:xfrm>
          <a:custGeom>
            <a:avLst/>
            <a:gdLst/>
            <a:ahLst/>
            <a:cxnLst/>
            <a:rect l="l" t="t" r="r" b="b"/>
            <a:pathLst>
              <a:path w="6825749" h="2755142">
                <a:moveTo>
                  <a:pt x="3353180" y="0"/>
                </a:moveTo>
                <a:lnTo>
                  <a:pt x="4045207" y="0"/>
                </a:lnTo>
                <a:lnTo>
                  <a:pt x="4045207" y="1"/>
                </a:lnTo>
                <a:lnTo>
                  <a:pt x="4692417" y="1"/>
                </a:lnTo>
                <a:lnTo>
                  <a:pt x="4781930" y="1"/>
                </a:lnTo>
                <a:lnTo>
                  <a:pt x="4781930" y="0"/>
                </a:lnTo>
                <a:lnTo>
                  <a:pt x="5473957" y="0"/>
                </a:lnTo>
                <a:lnTo>
                  <a:pt x="5473957" y="1"/>
                </a:lnTo>
                <a:lnTo>
                  <a:pt x="6680412" y="1"/>
                </a:lnTo>
                <a:lnTo>
                  <a:pt x="6680412" y="2798"/>
                </a:lnTo>
                <a:lnTo>
                  <a:pt x="6825749" y="2798"/>
                </a:lnTo>
                <a:lnTo>
                  <a:pt x="6825749" y="2755142"/>
                </a:lnTo>
                <a:lnTo>
                  <a:pt x="4748668" y="2755142"/>
                </a:lnTo>
                <a:lnTo>
                  <a:pt x="4748668" y="2755099"/>
                </a:lnTo>
                <a:lnTo>
                  <a:pt x="3535184" y="2755099"/>
                </a:lnTo>
                <a:lnTo>
                  <a:pt x="3321602" y="2755099"/>
                </a:lnTo>
                <a:lnTo>
                  <a:pt x="3321602" y="2755100"/>
                </a:lnTo>
                <a:lnTo>
                  <a:pt x="1892852" y="2755100"/>
                </a:lnTo>
                <a:lnTo>
                  <a:pt x="1428750" y="2755100"/>
                </a:lnTo>
                <a:lnTo>
                  <a:pt x="0" y="2755100"/>
                </a:lnTo>
                <a:lnTo>
                  <a:pt x="1345020" y="10"/>
                </a:lnTo>
                <a:lnTo>
                  <a:pt x="1677909" y="10"/>
                </a:lnTo>
                <a:lnTo>
                  <a:pt x="1677909" y="2"/>
                </a:lnTo>
                <a:lnTo>
                  <a:pt x="1748771" y="2"/>
                </a:lnTo>
                <a:lnTo>
                  <a:pt x="1748771" y="1"/>
                </a:lnTo>
                <a:lnTo>
                  <a:pt x="2296604" y="1"/>
                </a:lnTo>
                <a:lnTo>
                  <a:pt x="2296604" y="2"/>
                </a:lnTo>
                <a:lnTo>
                  <a:pt x="3106658" y="2"/>
                </a:lnTo>
                <a:lnTo>
                  <a:pt x="3177521" y="2"/>
                </a:lnTo>
                <a:lnTo>
                  <a:pt x="3177521" y="1"/>
                </a:lnTo>
                <a:lnTo>
                  <a:pt x="3263667" y="1"/>
                </a:lnTo>
                <a:lnTo>
                  <a:pt x="3353180" y="1"/>
                </a:lnTo>
                <a:close/>
              </a:path>
            </a:pathLst>
          </a:custGeom>
        </p:spPr>
      </p:pic>
    </p:spTree>
    <p:extLst>
      <p:ext uri="{BB962C8B-B14F-4D97-AF65-F5344CB8AC3E}">
        <p14:creationId xmlns:p14="http://schemas.microsoft.com/office/powerpoint/2010/main" val="3129965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9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016B902-30E5-B334-2142-B6B21539852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dirty="0">
                <a:solidFill>
                  <a:srgbClr val="FFFFFF"/>
                </a:solidFill>
                <a:latin typeface="+mj-lt"/>
                <a:ea typeface="+mj-ea"/>
                <a:cs typeface="+mj-cs"/>
              </a:rPr>
              <a:t>Componentes </a:t>
            </a:r>
            <a:r>
              <a:rPr lang="en-US" sz="2400" kern="1200" dirty="0" err="1">
                <a:solidFill>
                  <a:srgbClr val="FFFFFF"/>
                </a:solidFill>
                <a:latin typeface="+mj-lt"/>
                <a:ea typeface="+mj-ea"/>
                <a:cs typeface="+mj-cs"/>
              </a:rPr>
              <a:t>básicos</a:t>
            </a:r>
            <a:r>
              <a:rPr lang="en-US" sz="2400" kern="1200" dirty="0">
                <a:solidFill>
                  <a:srgbClr val="FFFFFF"/>
                </a:solidFill>
                <a:latin typeface="+mj-lt"/>
                <a:ea typeface="+mj-ea"/>
                <a:cs typeface="+mj-cs"/>
              </a:rPr>
              <a:t> de la </a:t>
            </a:r>
            <a:r>
              <a:rPr lang="en-US" sz="2400" kern="1200" dirty="0" err="1">
                <a:solidFill>
                  <a:srgbClr val="FFFFFF"/>
                </a:solidFill>
                <a:latin typeface="+mj-lt"/>
                <a:ea typeface="+mj-ea"/>
                <a:cs typeface="+mj-cs"/>
              </a:rPr>
              <a:t>cámara</a:t>
            </a:r>
          </a:p>
        </p:txBody>
      </p:sp>
      <p:pic>
        <p:nvPicPr>
          <p:cNvPr id="5" name="Imagen 5" descr="Diagrama, Dibujo de ingeniería&#10;&#10;Descripción generada automáticamente">
            <a:extLst>
              <a:ext uri="{FF2B5EF4-FFF2-40B4-BE49-F238E27FC236}">
                <a16:creationId xmlns:a16="http://schemas.microsoft.com/office/drawing/2014/main" id="{E6C821C3-54A1-CF59-B642-BA476C39FD81}"/>
              </a:ext>
            </a:extLst>
          </p:cNvPr>
          <p:cNvPicPr>
            <a:picLocks noGrp="1" noChangeAspect="1"/>
          </p:cNvPicPr>
          <p:nvPr>
            <p:ph idx="1"/>
          </p:nvPr>
        </p:nvPicPr>
        <p:blipFill>
          <a:blip r:embed="rId2"/>
          <a:stretch>
            <a:fillRect/>
          </a:stretch>
        </p:blipFill>
        <p:spPr>
          <a:xfrm>
            <a:off x="4038600" y="1288817"/>
            <a:ext cx="7188199" cy="4276977"/>
          </a:xfrm>
          <a:prstGeom prst="rect">
            <a:avLst/>
          </a:prstGeom>
        </p:spPr>
      </p:pic>
    </p:spTree>
    <p:extLst>
      <p:ext uri="{BB962C8B-B14F-4D97-AF65-F5344CB8AC3E}">
        <p14:creationId xmlns:p14="http://schemas.microsoft.com/office/powerpoint/2010/main" val="473199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5">
            <a:extLst>
              <a:ext uri="{FF2B5EF4-FFF2-40B4-BE49-F238E27FC236}">
                <a16:creationId xmlns:a16="http://schemas.microsoft.com/office/drawing/2014/main" id="{D8D30DBC-D3C2-C920-0DDE-F018BA6A36D8}"/>
              </a:ext>
            </a:extLst>
          </p:cNvPr>
          <p:cNvPicPr>
            <a:picLocks noChangeAspect="1"/>
          </p:cNvPicPr>
          <p:nvPr/>
        </p:nvPicPr>
        <p:blipFill>
          <a:blip r:embed="rId2"/>
          <a:stretch>
            <a:fillRect/>
          </a:stretch>
        </p:blipFill>
        <p:spPr>
          <a:xfrm>
            <a:off x="402608" y="830412"/>
            <a:ext cx="3917965" cy="2938473"/>
          </a:xfrm>
          <a:prstGeom prst="rect">
            <a:avLst/>
          </a:prstGeom>
        </p:spPr>
      </p:pic>
      <p:pic>
        <p:nvPicPr>
          <p:cNvPr id="8" name="Imagen 9" descr="Forma, Círculo&#10;&#10;Descripción generada automáticamente">
            <a:extLst>
              <a:ext uri="{FF2B5EF4-FFF2-40B4-BE49-F238E27FC236}">
                <a16:creationId xmlns:a16="http://schemas.microsoft.com/office/drawing/2014/main" id="{953CE943-CB88-9189-22F6-2816DA574F72}"/>
              </a:ext>
            </a:extLst>
          </p:cNvPr>
          <p:cNvPicPr>
            <a:picLocks noChangeAspect="1"/>
          </p:cNvPicPr>
          <p:nvPr/>
        </p:nvPicPr>
        <p:blipFill>
          <a:blip r:embed="rId3"/>
          <a:stretch>
            <a:fillRect/>
          </a:stretch>
        </p:blipFill>
        <p:spPr>
          <a:xfrm>
            <a:off x="4906370" y="478062"/>
            <a:ext cx="2628285" cy="1452127"/>
          </a:xfrm>
          <a:prstGeom prst="rect">
            <a:avLst/>
          </a:prstGeom>
        </p:spPr>
      </p:pic>
      <p:pic>
        <p:nvPicPr>
          <p:cNvPr id="16" name="Imagen 16" descr="Diagrama&#10;&#10;Descripción generada automáticamente">
            <a:extLst>
              <a:ext uri="{FF2B5EF4-FFF2-40B4-BE49-F238E27FC236}">
                <a16:creationId xmlns:a16="http://schemas.microsoft.com/office/drawing/2014/main" id="{3D8C88FE-70C0-7733-C155-47BDC11965F2}"/>
              </a:ext>
            </a:extLst>
          </p:cNvPr>
          <p:cNvPicPr>
            <a:picLocks noChangeAspect="1"/>
          </p:cNvPicPr>
          <p:nvPr/>
        </p:nvPicPr>
        <p:blipFill>
          <a:blip r:embed="rId4"/>
          <a:stretch>
            <a:fillRect/>
          </a:stretch>
        </p:blipFill>
        <p:spPr>
          <a:xfrm>
            <a:off x="4902652" y="2585087"/>
            <a:ext cx="2628286" cy="1478410"/>
          </a:xfrm>
          <a:prstGeom prst="rect">
            <a:avLst/>
          </a:prstGeom>
        </p:spPr>
      </p:pic>
      <p:pic>
        <p:nvPicPr>
          <p:cNvPr id="15" name="Imagen 15">
            <a:extLst>
              <a:ext uri="{FF2B5EF4-FFF2-40B4-BE49-F238E27FC236}">
                <a16:creationId xmlns:a16="http://schemas.microsoft.com/office/drawing/2014/main" id="{611CECED-86B4-D698-771E-F17D88420628}"/>
              </a:ext>
            </a:extLst>
          </p:cNvPr>
          <p:cNvPicPr>
            <a:picLocks noChangeAspect="1"/>
          </p:cNvPicPr>
          <p:nvPr/>
        </p:nvPicPr>
        <p:blipFill>
          <a:blip r:embed="rId5"/>
          <a:stretch>
            <a:fillRect/>
          </a:stretch>
        </p:blipFill>
        <p:spPr>
          <a:xfrm>
            <a:off x="402610" y="5082835"/>
            <a:ext cx="1656952" cy="1106015"/>
          </a:xfrm>
          <a:prstGeom prst="rect">
            <a:avLst/>
          </a:prstGeom>
        </p:spPr>
      </p:pic>
      <p:pic>
        <p:nvPicPr>
          <p:cNvPr id="14" name="Imagen 14">
            <a:extLst>
              <a:ext uri="{FF2B5EF4-FFF2-40B4-BE49-F238E27FC236}">
                <a16:creationId xmlns:a16="http://schemas.microsoft.com/office/drawing/2014/main" id="{41D9DD01-E912-4C3E-4660-3F063321D797}"/>
              </a:ext>
            </a:extLst>
          </p:cNvPr>
          <p:cNvPicPr>
            <a:picLocks noChangeAspect="1"/>
          </p:cNvPicPr>
          <p:nvPr/>
        </p:nvPicPr>
        <p:blipFill>
          <a:blip r:embed="rId6"/>
          <a:stretch>
            <a:fillRect/>
          </a:stretch>
        </p:blipFill>
        <p:spPr>
          <a:xfrm>
            <a:off x="2650954" y="5101569"/>
            <a:ext cx="1669613" cy="1068552"/>
          </a:xfrm>
          <a:prstGeom prst="rect">
            <a:avLst/>
          </a:prstGeom>
        </p:spPr>
      </p:pic>
      <p:pic>
        <p:nvPicPr>
          <p:cNvPr id="10" name="Imagen 13" descr="Interfaz de usuario gráfica, Texto&#10;&#10;Descripción generada automáticamente">
            <a:extLst>
              <a:ext uri="{FF2B5EF4-FFF2-40B4-BE49-F238E27FC236}">
                <a16:creationId xmlns:a16="http://schemas.microsoft.com/office/drawing/2014/main" id="{E22071BB-0922-6D21-5EE5-F2C406E9B653}"/>
              </a:ext>
            </a:extLst>
          </p:cNvPr>
          <p:cNvPicPr>
            <a:picLocks noChangeAspect="1"/>
          </p:cNvPicPr>
          <p:nvPr/>
        </p:nvPicPr>
        <p:blipFill>
          <a:blip r:embed="rId7"/>
          <a:stretch>
            <a:fillRect/>
          </a:stretch>
        </p:blipFill>
        <p:spPr>
          <a:xfrm>
            <a:off x="4910088" y="4988823"/>
            <a:ext cx="2628286" cy="1294430"/>
          </a:xfrm>
          <a:prstGeom prst="rect">
            <a:avLst/>
          </a:prstGeom>
        </p:spPr>
      </p:pic>
      <p:sp>
        <p:nvSpPr>
          <p:cNvPr id="7" name="Marcador de contenido 6">
            <a:extLst>
              <a:ext uri="{FF2B5EF4-FFF2-40B4-BE49-F238E27FC236}">
                <a16:creationId xmlns:a16="http://schemas.microsoft.com/office/drawing/2014/main" id="{595433AD-7FD4-E4B0-2606-EAEDC841604B}"/>
              </a:ext>
            </a:extLst>
          </p:cNvPr>
          <p:cNvSpPr>
            <a:spLocks noGrp="1"/>
          </p:cNvSpPr>
          <p:nvPr>
            <p:ph idx="1"/>
          </p:nvPr>
        </p:nvSpPr>
        <p:spPr>
          <a:xfrm>
            <a:off x="8017254" y="480416"/>
            <a:ext cx="3336546" cy="5715838"/>
          </a:xfrm>
        </p:spPr>
        <p:txBody>
          <a:bodyPr vert="horz" lIns="91440" tIns="45720" rIns="91440" bIns="45720" rtlCol="0" anchor="t">
            <a:normAutofit/>
          </a:bodyPr>
          <a:lstStyle/>
          <a:p>
            <a:pPr marL="0" indent="0">
              <a:buNone/>
            </a:pPr>
            <a:r>
              <a:rPr lang="es-ES" sz="1600" b="1" i="1" dirty="0">
                <a:cs typeface="Calibri" panose="020F0502020204030204"/>
              </a:rPr>
              <a:t>Elemento fotosensible</a:t>
            </a:r>
            <a:r>
              <a:rPr lang="es-ES" sz="1600" dirty="0">
                <a:cs typeface="Calibri" panose="020F0502020204030204"/>
              </a:rPr>
              <a:t>: Elemento sensible a la luz que registra la imagen que procede del objetivo.</a:t>
            </a:r>
          </a:p>
          <a:p>
            <a:pPr marL="0" indent="0">
              <a:buNone/>
            </a:pPr>
            <a:r>
              <a:rPr lang="es-ES" sz="1600" b="1" i="1" dirty="0">
                <a:cs typeface="Calibri" panose="020F0502020204030204"/>
              </a:rPr>
              <a:t>Objetivo:</a:t>
            </a:r>
            <a:r>
              <a:rPr lang="es-ES" sz="1600" dirty="0">
                <a:cs typeface="Calibri" panose="020F0502020204030204"/>
              </a:rPr>
              <a:t>: Proceso en el cual se hacen ajustes en la lente para encontrar la máxima resolución, nitidez y contraste.</a:t>
            </a:r>
          </a:p>
          <a:p>
            <a:pPr marL="0" indent="0">
              <a:buNone/>
            </a:pPr>
            <a:r>
              <a:rPr lang="es-ES" sz="1600" b="1" i="1" dirty="0">
                <a:cs typeface="Calibri" panose="020F0502020204030204"/>
              </a:rPr>
              <a:t>Sistema autofoco</a:t>
            </a:r>
            <a:r>
              <a:rPr lang="es-ES" sz="1600" dirty="0">
                <a:cs typeface="Calibri" panose="020F0502020204030204"/>
              </a:rPr>
              <a:t>: Automatismo de la cámara que permite el enfoque automático.</a:t>
            </a:r>
          </a:p>
          <a:p>
            <a:pPr marL="0" indent="0">
              <a:buNone/>
            </a:pPr>
            <a:r>
              <a:rPr lang="es-ES" sz="1600" b="1" i="1" dirty="0">
                <a:cs typeface="Calibri" panose="020F0502020204030204"/>
              </a:rPr>
              <a:t>Diafragma</a:t>
            </a:r>
            <a:r>
              <a:rPr lang="es-ES" sz="1600" dirty="0">
                <a:cs typeface="Calibri" panose="020F0502020204030204"/>
              </a:rPr>
              <a:t>: Parte del objetivo que limita el rayo de luz que penetra en la cámara.</a:t>
            </a:r>
          </a:p>
          <a:p>
            <a:pPr marL="0" indent="0">
              <a:buNone/>
            </a:pPr>
            <a:r>
              <a:rPr lang="es-ES" sz="1600" b="1" dirty="0">
                <a:cs typeface="Calibri" panose="020F0502020204030204"/>
              </a:rPr>
              <a:t>Exposímetro</a:t>
            </a:r>
            <a:r>
              <a:rPr lang="es-ES" sz="1600" dirty="0">
                <a:cs typeface="Calibri" panose="020F0502020204030204"/>
              </a:rPr>
              <a:t>: Dispositivo que mide el tiempo de exposición fotosensible.</a:t>
            </a:r>
          </a:p>
          <a:p>
            <a:pPr marL="0" indent="0">
              <a:buNone/>
            </a:pPr>
            <a:r>
              <a:rPr lang="es-ES" sz="1600" b="1" i="1" dirty="0">
                <a:cs typeface="Calibri" panose="020F0502020204030204"/>
              </a:rPr>
              <a:t>Obturador</a:t>
            </a:r>
            <a:r>
              <a:rPr lang="es-ES" sz="1600" dirty="0">
                <a:cs typeface="Calibri" panose="020F0502020204030204"/>
              </a:rPr>
              <a:t>: Dispositivo que controla el tiempo que llega la luz al elemento fotosensible.</a:t>
            </a:r>
          </a:p>
          <a:p>
            <a:pPr marL="0" indent="0">
              <a:buNone/>
            </a:pPr>
            <a:r>
              <a:rPr lang="es-ES" sz="1600" b="1" dirty="0">
                <a:cs typeface="Calibri" panose="020F0502020204030204"/>
              </a:rPr>
              <a:t>Flash</a:t>
            </a:r>
            <a:r>
              <a:rPr lang="es-ES" sz="1600" dirty="0">
                <a:cs typeface="Calibri" panose="020F0502020204030204"/>
              </a:rPr>
              <a:t>: Dispositivo que actúa como fuente de luz.</a:t>
            </a:r>
          </a:p>
        </p:txBody>
      </p:sp>
      <p:cxnSp>
        <p:nvCxnSpPr>
          <p:cNvPr id="42" name="Straight Connector 41">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8035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C68EF608-3032-66D4-AFF9-D91A0A3E0665}"/>
              </a:ext>
            </a:extLst>
          </p:cNvPr>
          <p:cNvSpPr>
            <a:spLocks noGrp="1"/>
          </p:cNvSpPr>
          <p:nvPr>
            <p:ph type="title"/>
          </p:nvPr>
        </p:nvSpPr>
        <p:spPr>
          <a:xfrm>
            <a:off x="958506" y="800392"/>
            <a:ext cx="10264697" cy="1212102"/>
          </a:xfrm>
        </p:spPr>
        <p:txBody>
          <a:bodyPr>
            <a:normAutofit/>
          </a:bodyPr>
          <a:lstStyle/>
          <a:p>
            <a:r>
              <a:rPr lang="es-ES" sz="4000">
                <a:solidFill>
                  <a:srgbClr val="FFFFFF"/>
                </a:solidFill>
                <a:cs typeface="Calibri Light"/>
              </a:rPr>
              <a:t>Visor</a:t>
            </a:r>
            <a:endParaRPr lang="es-ES" sz="4000">
              <a:solidFill>
                <a:srgbClr val="FFFFFF"/>
              </a:solidFill>
            </a:endParaRPr>
          </a:p>
        </p:txBody>
      </p:sp>
      <p:sp>
        <p:nvSpPr>
          <p:cNvPr id="26" name="Marcador de contenido 2">
            <a:extLst>
              <a:ext uri="{FF2B5EF4-FFF2-40B4-BE49-F238E27FC236}">
                <a16:creationId xmlns:a16="http://schemas.microsoft.com/office/drawing/2014/main" id="{FE247194-2135-0219-0E08-7B65FEC2333B}"/>
              </a:ext>
            </a:extLst>
          </p:cNvPr>
          <p:cNvSpPr>
            <a:spLocks noGrp="1"/>
          </p:cNvSpPr>
          <p:nvPr>
            <p:ph idx="1"/>
          </p:nvPr>
        </p:nvSpPr>
        <p:spPr>
          <a:xfrm>
            <a:off x="1367624" y="2490436"/>
            <a:ext cx="9708995" cy="3567173"/>
          </a:xfrm>
        </p:spPr>
        <p:txBody>
          <a:bodyPr vert="horz" lIns="91440" tIns="45720" rIns="91440" bIns="45720" rtlCol="0" anchor="ctr">
            <a:normAutofit/>
          </a:bodyPr>
          <a:lstStyle/>
          <a:p>
            <a:pPr marL="0" indent="0">
              <a:buNone/>
            </a:pPr>
            <a:r>
              <a:rPr lang="es-ES" sz="2400">
                <a:cs typeface="Calibri"/>
              </a:rPr>
              <a:t>Es lo que nos permite observar la imagen que se va a tomar. Se diferencian en:</a:t>
            </a:r>
          </a:p>
          <a:p>
            <a:r>
              <a:rPr lang="es-ES" sz="2400">
                <a:cs typeface="Calibri"/>
              </a:rPr>
              <a:t>Óptico o electrónico</a:t>
            </a:r>
          </a:p>
          <a:p>
            <a:r>
              <a:rPr lang="es-ES" sz="2400">
                <a:cs typeface="Calibri"/>
              </a:rPr>
              <a:t>Directa o a través del objetivo</a:t>
            </a:r>
          </a:p>
          <a:p>
            <a:r>
              <a:rPr lang="es-ES" sz="2400">
                <a:cs typeface="Calibri"/>
              </a:rPr>
              <a:t>La posición del visor</a:t>
            </a:r>
          </a:p>
        </p:txBody>
      </p:sp>
    </p:spTree>
    <p:extLst>
      <p:ext uri="{BB962C8B-B14F-4D97-AF65-F5344CB8AC3E}">
        <p14:creationId xmlns:p14="http://schemas.microsoft.com/office/powerpoint/2010/main" val="31519016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13A813E-599C-DFB3-F930-0B82FE06BF78}"/>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a:solidFill>
                  <a:schemeClr val="bg1"/>
                </a:solidFill>
              </a:rPr>
              <a:t>Visor de marco</a:t>
            </a:r>
          </a:p>
        </p:txBody>
      </p:sp>
      <p:pic>
        <p:nvPicPr>
          <p:cNvPr id="4" name="Imagen 4" descr="Diagrama, Esquemático&#10;&#10;Descripción generada automáticamente">
            <a:extLst>
              <a:ext uri="{FF2B5EF4-FFF2-40B4-BE49-F238E27FC236}">
                <a16:creationId xmlns:a16="http://schemas.microsoft.com/office/drawing/2014/main" id="{3B15B661-36BF-D852-BA0B-7C29D9C51BB7}"/>
              </a:ext>
            </a:extLst>
          </p:cNvPr>
          <p:cNvPicPr>
            <a:picLocks noGrp="1" noChangeAspect="1"/>
          </p:cNvPicPr>
          <p:nvPr>
            <p:ph idx="1"/>
          </p:nvPr>
        </p:nvPicPr>
        <p:blipFill rotWithShape="1">
          <a:blip r:embed="rId2"/>
          <a:srcRect b="4291"/>
          <a:stretch/>
        </p:blipFill>
        <p:spPr>
          <a:xfrm>
            <a:off x="841248" y="2516777"/>
            <a:ext cx="6236208" cy="3660185"/>
          </a:xfrm>
          <a:prstGeom prst="rect">
            <a:avLst/>
          </a:prstGeom>
        </p:spPr>
      </p:pic>
      <p:sp>
        <p:nvSpPr>
          <p:cNvPr id="5" name="CuadroTexto 4">
            <a:extLst>
              <a:ext uri="{FF2B5EF4-FFF2-40B4-BE49-F238E27FC236}">
                <a16:creationId xmlns:a16="http://schemas.microsoft.com/office/drawing/2014/main" id="{EE1CC4B8-21F7-CE9C-FF03-0329379E80DB}"/>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dirty="0"/>
              <a:t>Más </a:t>
            </a:r>
            <a:r>
              <a:rPr lang="en-US" sz="2200" dirty="0" err="1"/>
              <a:t>básico</a:t>
            </a:r>
            <a:r>
              <a:rPr lang="en-US" sz="2200" dirty="0"/>
              <a:t> de </a:t>
            </a:r>
            <a:r>
              <a:rPr lang="en-US" sz="2200" dirty="0" err="1"/>
              <a:t>todos</a:t>
            </a:r>
            <a:r>
              <a:rPr lang="en-US" sz="2200" dirty="0"/>
              <a:t>. Se </a:t>
            </a:r>
            <a:r>
              <a:rPr lang="en-US" sz="2200" dirty="0" err="1"/>
              <a:t>utilizaba</a:t>
            </a:r>
            <a:r>
              <a:rPr lang="en-US" sz="2200" dirty="0"/>
              <a:t> </a:t>
            </a:r>
            <a:r>
              <a:rPr lang="en-US" sz="2200" dirty="0" err="1"/>
              <a:t>en</a:t>
            </a:r>
            <a:r>
              <a:rPr lang="en-US" sz="2200" dirty="0"/>
              <a:t> las </a:t>
            </a:r>
            <a:r>
              <a:rPr lang="en-US" sz="2200" dirty="0" err="1"/>
              <a:t>cámaras</a:t>
            </a:r>
            <a:r>
              <a:rPr lang="en-US" sz="2200" dirty="0"/>
              <a:t> de usar y </a:t>
            </a:r>
            <a:r>
              <a:rPr lang="en-US" sz="2200" dirty="0" err="1"/>
              <a:t>tirar</a:t>
            </a:r>
            <a:r>
              <a:rPr lang="en-US" sz="2200" dirty="0"/>
              <a:t>.</a:t>
            </a:r>
            <a:endParaRPr lang="es-ES" dirty="0" err="1"/>
          </a:p>
        </p:txBody>
      </p:sp>
    </p:spTree>
    <p:extLst>
      <p:ext uri="{BB962C8B-B14F-4D97-AF65-F5344CB8AC3E}">
        <p14:creationId xmlns:p14="http://schemas.microsoft.com/office/powerpoint/2010/main" val="1269201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7188E69-3FA5-9E5E-050A-09408EAEF0C9}"/>
              </a:ext>
            </a:extLst>
          </p:cNvPr>
          <p:cNvSpPr>
            <a:spLocks noGrp="1"/>
          </p:cNvSpPr>
          <p:nvPr>
            <p:ph type="title"/>
          </p:nvPr>
        </p:nvSpPr>
        <p:spPr>
          <a:xfrm>
            <a:off x="838201" y="643467"/>
            <a:ext cx="3888526" cy="1800526"/>
          </a:xfrm>
        </p:spPr>
        <p:txBody>
          <a:bodyPr>
            <a:normAutofit/>
          </a:bodyPr>
          <a:lstStyle/>
          <a:p>
            <a:r>
              <a:rPr lang="es-ES" dirty="0">
                <a:cs typeface="Calibri Light"/>
              </a:rPr>
              <a:t>Visor óptico</a:t>
            </a:r>
            <a:endParaRPr lang="es-ES" dirty="0"/>
          </a:p>
        </p:txBody>
      </p:sp>
      <p:sp>
        <p:nvSpPr>
          <p:cNvPr id="3" name="Marcador de contenido 2">
            <a:extLst>
              <a:ext uri="{FF2B5EF4-FFF2-40B4-BE49-F238E27FC236}">
                <a16:creationId xmlns:a16="http://schemas.microsoft.com/office/drawing/2014/main" id="{637EAA9F-130B-5C55-192C-9BD597404142}"/>
              </a:ext>
            </a:extLst>
          </p:cNvPr>
          <p:cNvSpPr>
            <a:spLocks noGrp="1"/>
          </p:cNvSpPr>
          <p:nvPr>
            <p:ph idx="1"/>
          </p:nvPr>
        </p:nvSpPr>
        <p:spPr>
          <a:xfrm>
            <a:off x="838201" y="2767155"/>
            <a:ext cx="3888528" cy="3553581"/>
          </a:xfrm>
        </p:spPr>
        <p:txBody>
          <a:bodyPr vert="horz" lIns="91440" tIns="45720" rIns="91440" bIns="45720" rtlCol="0" anchor="t">
            <a:normAutofit/>
          </a:bodyPr>
          <a:lstStyle/>
          <a:p>
            <a:pPr marL="0" indent="0">
              <a:buNone/>
            </a:pPr>
            <a:r>
              <a:rPr lang="es-ES" sz="2000" dirty="0">
                <a:cs typeface="Calibri" panose="020F0502020204030204"/>
              </a:rPr>
              <a:t>Visor independiente del objetivo.</a:t>
            </a:r>
            <a:endParaRPr lang="es-ES" dirty="0"/>
          </a:p>
          <a:p>
            <a:pPr marL="0" indent="0">
              <a:buNone/>
            </a:pPr>
            <a:endParaRPr lang="es-ES" sz="2000" dirty="0">
              <a:cs typeface="Calibri" panose="020F0502020204030204"/>
            </a:endParaRPr>
          </a:p>
          <a:p>
            <a:pPr marL="0" indent="0">
              <a:buNone/>
            </a:pPr>
            <a:r>
              <a:rPr lang="es-ES" sz="2000" dirty="0">
                <a:cs typeface="Calibri" panose="020F0502020204030204"/>
              </a:rPr>
              <a:t>Se basa en el uso de varias lentes que producen una imagen de la escena</a:t>
            </a:r>
            <a:endParaRPr lang="es-ES" sz="2000" dirty="0"/>
          </a:p>
          <a:p>
            <a:pPr marL="0" indent="0">
              <a:buNone/>
            </a:pPr>
            <a:endParaRPr lang="es-ES" sz="2000">
              <a:cs typeface="Calibri" panose="020F0502020204030204"/>
            </a:endParaRPr>
          </a:p>
          <a:p>
            <a:pPr marL="0" indent="0">
              <a:buNone/>
            </a:pPr>
            <a:r>
              <a:rPr lang="es-ES" sz="2000" dirty="0">
                <a:cs typeface="Calibri" panose="020F0502020204030204"/>
              </a:rPr>
              <a:t>Se produce el </a:t>
            </a:r>
            <a:r>
              <a:rPr lang="es-ES" sz="2000" dirty="0">
                <a:cs typeface="Calibri" panose="020F0502020204030204"/>
                <a:hlinkClick r:id="rId2"/>
              </a:rPr>
              <a:t>error de paralaje.</a:t>
            </a:r>
          </a:p>
          <a:p>
            <a:pPr marL="0" indent="0">
              <a:buNone/>
            </a:pPr>
            <a:endParaRPr lang="es-ES" sz="2000">
              <a:cs typeface="Calibri"/>
            </a:endParaRPr>
          </a:p>
        </p:txBody>
      </p:sp>
      <p:pic>
        <p:nvPicPr>
          <p:cNvPr id="5" name="Imagen 5">
            <a:extLst>
              <a:ext uri="{FF2B5EF4-FFF2-40B4-BE49-F238E27FC236}">
                <a16:creationId xmlns:a16="http://schemas.microsoft.com/office/drawing/2014/main" id="{1693B88E-9329-4DE6-E071-EA0DA2D3F138}"/>
              </a:ext>
            </a:extLst>
          </p:cNvPr>
          <p:cNvPicPr>
            <a:picLocks noChangeAspect="1"/>
          </p:cNvPicPr>
          <p:nvPr/>
        </p:nvPicPr>
        <p:blipFill>
          <a:blip r:embed="rId3"/>
          <a:stretch>
            <a:fillRect/>
          </a:stretch>
        </p:blipFill>
        <p:spPr>
          <a:xfrm>
            <a:off x="6168383" y="1874461"/>
            <a:ext cx="5380150" cy="3079911"/>
          </a:xfrm>
          <a:prstGeom prst="rect">
            <a:avLst/>
          </a:prstGeom>
        </p:spPr>
      </p:pic>
    </p:spTree>
    <p:extLst>
      <p:ext uri="{BB962C8B-B14F-4D97-AF65-F5344CB8AC3E}">
        <p14:creationId xmlns:p14="http://schemas.microsoft.com/office/powerpoint/2010/main" val="148976296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39162-3A02-9F9B-7B7B-21D3973CEAB4}"/>
              </a:ext>
            </a:extLst>
          </p:cNvPr>
          <p:cNvSpPr>
            <a:spLocks noGrp="1"/>
          </p:cNvSpPr>
          <p:nvPr>
            <p:ph type="title"/>
          </p:nvPr>
        </p:nvSpPr>
        <p:spPr>
          <a:xfrm>
            <a:off x="648928" y="338328"/>
            <a:ext cx="3685032" cy="1608328"/>
          </a:xfrm>
        </p:spPr>
        <p:txBody>
          <a:bodyPr>
            <a:normAutofit/>
          </a:bodyPr>
          <a:lstStyle/>
          <a:p>
            <a:r>
              <a:rPr lang="es-ES" sz="3600">
                <a:cs typeface="Calibri Light"/>
              </a:rPr>
              <a:t>Visor réflex</a:t>
            </a:r>
            <a:endParaRPr lang="es-ES" sz="3600"/>
          </a:p>
        </p:txBody>
      </p:sp>
      <p:sp>
        <p:nvSpPr>
          <p:cNvPr id="3" name="Marcador de contenido 2">
            <a:extLst>
              <a:ext uri="{FF2B5EF4-FFF2-40B4-BE49-F238E27FC236}">
                <a16:creationId xmlns:a16="http://schemas.microsoft.com/office/drawing/2014/main" id="{12524B9C-1A8B-4CEC-DA23-57BEDCE19C1C}"/>
              </a:ext>
            </a:extLst>
          </p:cNvPr>
          <p:cNvSpPr>
            <a:spLocks noGrp="1"/>
          </p:cNvSpPr>
          <p:nvPr>
            <p:ph idx="1"/>
          </p:nvPr>
        </p:nvSpPr>
        <p:spPr>
          <a:xfrm>
            <a:off x="4864100" y="338328"/>
            <a:ext cx="6675627" cy="1605083"/>
          </a:xfrm>
        </p:spPr>
        <p:txBody>
          <a:bodyPr vert="horz" lIns="91440" tIns="45720" rIns="91440" bIns="45720" rtlCol="0" anchor="ctr">
            <a:normAutofit/>
          </a:bodyPr>
          <a:lstStyle/>
          <a:p>
            <a:pPr marL="0" indent="0">
              <a:buNone/>
            </a:pPr>
            <a:r>
              <a:rPr lang="es-ES" sz="2000" dirty="0">
                <a:cs typeface="Calibri"/>
              </a:rPr>
              <a:t>Visor óptico que muestra la imagen que proyecta el objetivo.</a:t>
            </a:r>
          </a:p>
          <a:p>
            <a:pPr marL="0" indent="0">
              <a:buNone/>
            </a:pPr>
            <a:r>
              <a:rPr lang="es-ES" sz="2000" dirty="0">
                <a:cs typeface="Calibri"/>
              </a:rPr>
              <a:t>Tiene un espejo y una pantalla de enfoque.</a:t>
            </a:r>
          </a:p>
        </p:txBody>
      </p:sp>
      <p:sp>
        <p:nvSpPr>
          <p:cNvPr id="10" name="Rectangle 9">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Diagrama&#10;&#10;Descripción generada automáticamente">
            <a:extLst>
              <a:ext uri="{FF2B5EF4-FFF2-40B4-BE49-F238E27FC236}">
                <a16:creationId xmlns:a16="http://schemas.microsoft.com/office/drawing/2014/main" id="{364C3311-4FBD-3018-D9BF-C6BA2DC23F1B}"/>
              </a:ext>
            </a:extLst>
          </p:cNvPr>
          <p:cNvPicPr>
            <a:picLocks noChangeAspect="1"/>
          </p:cNvPicPr>
          <p:nvPr/>
        </p:nvPicPr>
        <p:blipFill>
          <a:blip r:embed="rId2"/>
          <a:stretch>
            <a:fillRect/>
          </a:stretch>
        </p:blipFill>
        <p:spPr>
          <a:xfrm>
            <a:off x="699504" y="2742397"/>
            <a:ext cx="4857688" cy="3291840"/>
          </a:xfrm>
          <a:prstGeom prst="rect">
            <a:avLst/>
          </a:prstGeom>
        </p:spPr>
      </p:pic>
      <p:sp>
        <p:nvSpPr>
          <p:cNvPr id="14"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5" descr="Interfaz de usuario gráfica&#10;&#10;Descripción generada automáticamente">
            <a:extLst>
              <a:ext uri="{FF2B5EF4-FFF2-40B4-BE49-F238E27FC236}">
                <a16:creationId xmlns:a16="http://schemas.microsoft.com/office/drawing/2014/main" id="{58FA4E3E-8DAD-D62C-B32E-CA6DE2FF22EC}"/>
              </a:ext>
            </a:extLst>
          </p:cNvPr>
          <p:cNvPicPr>
            <a:picLocks noChangeAspect="1"/>
          </p:cNvPicPr>
          <p:nvPr/>
        </p:nvPicPr>
        <p:blipFill>
          <a:blip r:embed="rId3"/>
          <a:stretch>
            <a:fillRect/>
          </a:stretch>
        </p:blipFill>
        <p:spPr>
          <a:xfrm>
            <a:off x="6576484" y="2857752"/>
            <a:ext cx="4974336" cy="3061129"/>
          </a:xfrm>
          <a:prstGeom prst="rect">
            <a:avLst/>
          </a:prstGeom>
        </p:spPr>
      </p:pic>
    </p:spTree>
    <p:extLst>
      <p:ext uri="{BB962C8B-B14F-4D97-AF65-F5344CB8AC3E}">
        <p14:creationId xmlns:p14="http://schemas.microsoft.com/office/powerpoint/2010/main" val="3340827196"/>
      </p:ext>
    </p:extLst>
  </p:cSld>
  <p:clrMapOvr>
    <a:masterClrMapping/>
  </p:clrMapOvr>
  <p:transition spd="med">
    <p:pull/>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Panorámica</PresentationFormat>
  <Paragraphs>0</Paragraphs>
  <Slides>18</Slides>
  <Notes>0</Notes>
  <HiddenSlides>0</HiddenSlides>
  <MMClips>0</MMClips>
  <ScaleCrop>false</ScaleCrop>
  <HeadingPairs>
    <vt:vector size="4" baseType="variant">
      <vt:variant>
        <vt:lpstr>Tema</vt:lpstr>
      </vt:variant>
      <vt:variant>
        <vt:i4>1</vt:i4>
      </vt:variant>
      <vt:variant>
        <vt:lpstr>Títulos de diapositiva</vt:lpstr>
      </vt:variant>
      <vt:variant>
        <vt:i4>18</vt:i4>
      </vt:variant>
    </vt:vector>
  </HeadingPairs>
  <TitlesOfParts>
    <vt:vector size="19" baseType="lpstr">
      <vt:lpstr>Tema de Office</vt:lpstr>
      <vt:lpstr>Cámara</vt:lpstr>
      <vt:lpstr>¿Qué es una cámara?</vt:lpstr>
      <vt:lpstr>Historia de la cámara</vt:lpstr>
      <vt:lpstr>Componentes básicos de la cámara</vt:lpstr>
      <vt:lpstr>Presentación de PowerPoint</vt:lpstr>
      <vt:lpstr>Visor</vt:lpstr>
      <vt:lpstr>Visor de marco</vt:lpstr>
      <vt:lpstr>Visor óptico</vt:lpstr>
      <vt:lpstr>Visor réflex</vt:lpstr>
      <vt:lpstr>Visor electrónico</vt:lpstr>
      <vt:lpstr>Visor de pantalla</vt:lpstr>
      <vt:lpstr>Controles habituales de una cámara</vt:lpstr>
      <vt:lpstr>Cámaras compactas</vt:lpstr>
      <vt:lpstr>Cámara reflex SLR</vt:lpstr>
      <vt:lpstr>Cámaras sin espejo</vt:lpstr>
      <vt:lpstr>Cámaras digitales</vt:lpstr>
      <vt:lpstr>Cámaras menos habituales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514</cp:revision>
  <dcterms:created xsi:type="dcterms:W3CDTF">2022-11-05T09:49:21Z</dcterms:created>
  <dcterms:modified xsi:type="dcterms:W3CDTF">2022-11-06T16:58:11Z</dcterms:modified>
</cp:coreProperties>
</file>